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3" r:id="rId4"/>
    <p:sldId id="258" r:id="rId5"/>
    <p:sldId id="262" r:id="rId6"/>
    <p:sldId id="267" r:id="rId7"/>
    <p:sldId id="260" r:id="rId8"/>
    <p:sldId id="302" r:id="rId9"/>
    <p:sldId id="268" r:id="rId10"/>
    <p:sldId id="303" r:id="rId11"/>
    <p:sldId id="295" r:id="rId12"/>
    <p:sldId id="273" r:id="rId13"/>
    <p:sldId id="276" r:id="rId14"/>
    <p:sldId id="277" r:id="rId15"/>
    <p:sldId id="279" r:id="rId16"/>
    <p:sldId id="296" r:id="rId17"/>
    <p:sldId id="308" r:id="rId18"/>
    <p:sldId id="299" r:id="rId19"/>
    <p:sldId id="283" r:id="rId20"/>
    <p:sldId id="285" r:id="rId21"/>
    <p:sldId id="286" r:id="rId22"/>
    <p:sldId id="290" r:id="rId23"/>
    <p:sldId id="292" r:id="rId24"/>
    <p:sldId id="301" r:id="rId25"/>
    <p:sldId id="310"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1" autoAdjust="0"/>
  </p:normalViewPr>
  <p:slideViewPr>
    <p:cSldViewPr>
      <p:cViewPr>
        <p:scale>
          <a:sx n="60" d="100"/>
          <a:sy n="60" d="100"/>
        </p:scale>
        <p:origin x="-1560"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214D4-4E68-48E1-ABCF-825576BE3738}" type="doc">
      <dgm:prSet loTypeId="urn:microsoft.com/office/officeart/2008/layout/TitledPictureBlocks" loCatId="picture" qsTypeId="urn:microsoft.com/office/officeart/2005/8/quickstyle/3d1" qsCatId="3D" csTypeId="urn:microsoft.com/office/officeart/2005/8/colors/colorful4" csCatId="colorful" phldr="1"/>
      <dgm:spPr/>
      <dgm:t>
        <a:bodyPr/>
        <a:lstStyle/>
        <a:p>
          <a:endParaRPr lang="en-SG"/>
        </a:p>
      </dgm:t>
    </dgm:pt>
    <dgm:pt modelId="{D20B9104-D0AB-45DD-BBA9-6FF4360C313F}">
      <dgm:prSet phldrT="[Text]" custT="1"/>
      <dgm:spPr/>
      <dgm:t>
        <a:bodyPr/>
        <a:lstStyle/>
        <a:p>
          <a:r>
            <a:rPr lang="en-US" sz="700" b="1" dirty="0" smtClean="0">
              <a:solidFill>
                <a:schemeClr val="tx1"/>
              </a:solidFill>
              <a:latin typeface="Arial Black" pitchFamily="34" charset="0"/>
            </a:rPr>
            <a:t>Joey Yuen</a:t>
          </a:r>
          <a:endParaRPr lang="en-SG" sz="700" b="1" dirty="0">
            <a:solidFill>
              <a:schemeClr val="tx1"/>
            </a:solidFill>
            <a:latin typeface="Arial Black" pitchFamily="34" charset="0"/>
          </a:endParaRPr>
        </a:p>
      </dgm:t>
    </dgm:pt>
    <dgm:pt modelId="{574AA000-ACE4-430F-B988-B808803D2A15}" type="parTrans" cxnId="{2D62C8B4-0597-444E-8F59-71FDB53A78D4}">
      <dgm:prSet/>
      <dgm:spPr/>
      <dgm:t>
        <a:bodyPr/>
        <a:lstStyle/>
        <a:p>
          <a:endParaRPr lang="en-SG"/>
        </a:p>
      </dgm:t>
    </dgm:pt>
    <dgm:pt modelId="{6DBD9681-EEC7-4F66-B3D3-00C39FDCA281}" type="sibTrans" cxnId="{2D62C8B4-0597-444E-8F59-71FDB53A78D4}">
      <dgm:prSet/>
      <dgm:spPr/>
      <dgm:t>
        <a:bodyPr/>
        <a:lstStyle/>
        <a:p>
          <a:endParaRPr lang="en-SG"/>
        </a:p>
      </dgm:t>
    </dgm:pt>
    <dgm:pt modelId="{738DE934-8002-4A8B-B799-D61B717335F3}">
      <dgm:prSet custT="1"/>
      <dgm:spPr/>
      <dgm:t>
        <a:bodyPr/>
        <a:lstStyle/>
        <a:p>
          <a:r>
            <a:rPr lang="en-US" sz="800" dirty="0" smtClean="0">
              <a:solidFill>
                <a:schemeClr val="tx1"/>
              </a:solidFill>
              <a:latin typeface="Arial Black" pitchFamily="34" charset="0"/>
            </a:rPr>
            <a:t>Valerie Tan</a:t>
          </a:r>
          <a:endParaRPr lang="en-SG" sz="800" dirty="0">
            <a:solidFill>
              <a:schemeClr val="tx1"/>
            </a:solidFill>
            <a:latin typeface="Arial Black" pitchFamily="34" charset="0"/>
          </a:endParaRPr>
        </a:p>
      </dgm:t>
    </dgm:pt>
    <dgm:pt modelId="{9E494732-DDDB-4FEC-AB61-02514EA39262}" type="parTrans" cxnId="{20E8F1DC-C3F5-4274-8602-562BAD7DA65B}">
      <dgm:prSet/>
      <dgm:spPr/>
      <dgm:t>
        <a:bodyPr/>
        <a:lstStyle/>
        <a:p>
          <a:endParaRPr lang="en-SG"/>
        </a:p>
      </dgm:t>
    </dgm:pt>
    <dgm:pt modelId="{27844000-5E2A-497D-87D5-777AD536080F}" type="sibTrans" cxnId="{20E8F1DC-C3F5-4274-8602-562BAD7DA65B}">
      <dgm:prSet/>
      <dgm:spPr/>
      <dgm:t>
        <a:bodyPr/>
        <a:lstStyle/>
        <a:p>
          <a:endParaRPr lang="en-SG"/>
        </a:p>
      </dgm:t>
    </dgm:pt>
    <dgm:pt modelId="{F8DD5451-26F0-4362-84F2-AA01256D79F2}">
      <dgm:prSet custT="1"/>
      <dgm:spPr/>
      <dgm:t>
        <a:bodyPr/>
        <a:lstStyle/>
        <a:p>
          <a:r>
            <a:rPr lang="en-US" sz="700" dirty="0" smtClean="0">
              <a:solidFill>
                <a:schemeClr val="tx1"/>
              </a:solidFill>
              <a:latin typeface="Arial Black" pitchFamily="34" charset="0"/>
            </a:rPr>
            <a:t>Lynn Yeo</a:t>
          </a:r>
          <a:endParaRPr lang="en-SG" sz="700" dirty="0">
            <a:solidFill>
              <a:schemeClr val="tx1"/>
            </a:solidFill>
            <a:latin typeface="Arial Black" pitchFamily="34" charset="0"/>
          </a:endParaRPr>
        </a:p>
      </dgm:t>
    </dgm:pt>
    <dgm:pt modelId="{9944A09F-E1E5-4137-A130-1FDBF26C3701}" type="parTrans" cxnId="{32BF1A19-9317-4114-864F-CBD4FF64F664}">
      <dgm:prSet/>
      <dgm:spPr/>
      <dgm:t>
        <a:bodyPr/>
        <a:lstStyle/>
        <a:p>
          <a:endParaRPr lang="en-SG"/>
        </a:p>
      </dgm:t>
    </dgm:pt>
    <dgm:pt modelId="{F761A484-073C-419C-952B-3B5995FB7D64}" type="sibTrans" cxnId="{32BF1A19-9317-4114-864F-CBD4FF64F664}">
      <dgm:prSet/>
      <dgm:spPr/>
      <dgm:t>
        <a:bodyPr/>
        <a:lstStyle/>
        <a:p>
          <a:endParaRPr lang="en-SG"/>
        </a:p>
      </dgm:t>
    </dgm:pt>
    <dgm:pt modelId="{253BA533-B164-4511-92FD-E00FC0B82D7A}">
      <dgm:prSet custT="1"/>
      <dgm:spPr/>
      <dgm:t>
        <a:bodyPr/>
        <a:lstStyle/>
        <a:p>
          <a:r>
            <a:rPr lang="en-US" sz="800" dirty="0" smtClean="0">
              <a:solidFill>
                <a:schemeClr val="tx1"/>
              </a:solidFill>
              <a:latin typeface="Arial Black" pitchFamily="34" charset="0"/>
            </a:rPr>
            <a:t>Chan Su </a:t>
          </a:r>
          <a:r>
            <a:rPr lang="en-US" sz="800" dirty="0" err="1" smtClean="0">
              <a:solidFill>
                <a:schemeClr val="tx1"/>
              </a:solidFill>
              <a:latin typeface="Arial Black" pitchFamily="34" charset="0"/>
            </a:rPr>
            <a:t>Xuan</a:t>
          </a:r>
          <a:endParaRPr lang="en-SG" sz="800" dirty="0">
            <a:solidFill>
              <a:schemeClr val="tx1"/>
            </a:solidFill>
            <a:latin typeface="Arial Black" pitchFamily="34" charset="0"/>
          </a:endParaRPr>
        </a:p>
      </dgm:t>
    </dgm:pt>
    <dgm:pt modelId="{532722EE-56CB-4009-A7D9-854224B607A6}" type="parTrans" cxnId="{BE7AC180-972C-4B1F-8B16-CCE9C2C1A756}">
      <dgm:prSet/>
      <dgm:spPr/>
      <dgm:t>
        <a:bodyPr/>
        <a:lstStyle/>
        <a:p>
          <a:endParaRPr lang="en-SG"/>
        </a:p>
      </dgm:t>
    </dgm:pt>
    <dgm:pt modelId="{74E4F797-4F7F-40CB-93F4-8916071A9E70}" type="sibTrans" cxnId="{BE7AC180-972C-4B1F-8B16-CCE9C2C1A756}">
      <dgm:prSet/>
      <dgm:spPr/>
      <dgm:t>
        <a:bodyPr/>
        <a:lstStyle/>
        <a:p>
          <a:endParaRPr lang="en-SG"/>
        </a:p>
      </dgm:t>
    </dgm:pt>
    <dgm:pt modelId="{0AB3A056-4A22-48D5-B904-73D67426C938}">
      <dgm:prSet custT="1"/>
      <dgm:spPr/>
      <dgm:t>
        <a:bodyPr/>
        <a:lstStyle/>
        <a:p>
          <a:r>
            <a:rPr lang="en-US" sz="800" dirty="0" smtClean="0">
              <a:solidFill>
                <a:schemeClr val="tx1"/>
              </a:solidFill>
              <a:latin typeface="Arial Black" pitchFamily="34" charset="0"/>
            </a:rPr>
            <a:t>Novice teacher </a:t>
          </a:r>
          <a:endParaRPr lang="en-SG" sz="800" dirty="0">
            <a:solidFill>
              <a:schemeClr val="tx1"/>
            </a:solidFill>
            <a:latin typeface="Arial Black" pitchFamily="34" charset="0"/>
          </a:endParaRPr>
        </a:p>
      </dgm:t>
    </dgm:pt>
    <dgm:pt modelId="{6C46516B-BDD1-4932-95AD-08ABB1C86173}" type="parTrans" cxnId="{124B95C8-4A7D-4295-9CCB-EFDB36AAC5F1}">
      <dgm:prSet/>
      <dgm:spPr/>
      <dgm:t>
        <a:bodyPr/>
        <a:lstStyle/>
        <a:p>
          <a:endParaRPr lang="en-SG"/>
        </a:p>
      </dgm:t>
    </dgm:pt>
    <dgm:pt modelId="{D949BEFE-E82E-433A-B0A4-78B6DAC34BA9}" type="sibTrans" cxnId="{124B95C8-4A7D-4295-9CCB-EFDB36AAC5F1}">
      <dgm:prSet/>
      <dgm:spPr/>
      <dgm:t>
        <a:bodyPr/>
        <a:lstStyle/>
        <a:p>
          <a:endParaRPr lang="en-SG"/>
        </a:p>
      </dgm:t>
    </dgm:pt>
    <dgm:pt modelId="{EF962ECA-9181-4D47-9726-523D11A45FD7}">
      <dgm:prSet custT="1"/>
      <dgm:spPr/>
      <dgm:t>
        <a:bodyPr/>
        <a:lstStyle/>
        <a:p>
          <a:endParaRPr lang="en-SG" sz="100" dirty="0">
            <a:solidFill>
              <a:schemeClr val="tx1"/>
            </a:solidFill>
            <a:latin typeface="Arial Black" pitchFamily="34" charset="0"/>
          </a:endParaRPr>
        </a:p>
      </dgm:t>
    </dgm:pt>
    <dgm:pt modelId="{FF48DB17-D56E-4AB9-A649-1F6BDDD1FA7C}" type="parTrans" cxnId="{D98FC146-1600-4172-9B76-FA11E4B5AFFA}">
      <dgm:prSet/>
      <dgm:spPr/>
      <dgm:t>
        <a:bodyPr/>
        <a:lstStyle/>
        <a:p>
          <a:endParaRPr lang="en-SG"/>
        </a:p>
      </dgm:t>
    </dgm:pt>
    <dgm:pt modelId="{92F51A23-F1A2-4B96-906B-182CAE84D9F2}" type="sibTrans" cxnId="{D98FC146-1600-4172-9B76-FA11E4B5AFFA}">
      <dgm:prSet/>
      <dgm:spPr/>
      <dgm:t>
        <a:bodyPr/>
        <a:lstStyle/>
        <a:p>
          <a:endParaRPr lang="en-SG"/>
        </a:p>
      </dgm:t>
    </dgm:pt>
    <dgm:pt modelId="{B44417F8-C768-47A5-A592-1B44C19832DB}">
      <dgm:prSet custT="1"/>
      <dgm:spPr/>
      <dgm:t>
        <a:bodyPr/>
        <a:lstStyle/>
        <a:p>
          <a:r>
            <a:rPr lang="en-US" sz="800" dirty="0" smtClean="0">
              <a:solidFill>
                <a:schemeClr val="tx1"/>
              </a:solidFill>
              <a:latin typeface="Arial Black" pitchFamily="34" charset="0"/>
            </a:rPr>
            <a:t>Selene Tung</a:t>
          </a:r>
          <a:endParaRPr lang="en-SG" sz="800" dirty="0">
            <a:solidFill>
              <a:schemeClr val="tx1"/>
            </a:solidFill>
            <a:latin typeface="Arial Black" pitchFamily="34" charset="0"/>
          </a:endParaRPr>
        </a:p>
      </dgm:t>
    </dgm:pt>
    <dgm:pt modelId="{D101D3E6-982B-4DD3-9D63-48B7F742157C}" type="sibTrans" cxnId="{49EE1985-4FF3-44FC-AB04-1655D3F60629}">
      <dgm:prSet/>
      <dgm:spPr/>
      <dgm:t>
        <a:bodyPr/>
        <a:lstStyle/>
        <a:p>
          <a:endParaRPr lang="en-SG"/>
        </a:p>
      </dgm:t>
    </dgm:pt>
    <dgm:pt modelId="{EBB6A30F-BEFB-4681-A8AD-A674EBFAE296}" type="parTrans" cxnId="{49EE1985-4FF3-44FC-AB04-1655D3F60629}">
      <dgm:prSet/>
      <dgm:spPr/>
      <dgm:t>
        <a:bodyPr/>
        <a:lstStyle/>
        <a:p>
          <a:endParaRPr lang="en-SG"/>
        </a:p>
      </dgm:t>
    </dgm:pt>
    <dgm:pt modelId="{2253CC94-6E37-43C8-AC9E-B96A42C71FA4}">
      <dgm:prSet custT="1"/>
      <dgm:spPr/>
      <dgm:t>
        <a:bodyPr/>
        <a:lstStyle/>
        <a:p>
          <a:r>
            <a:rPr lang="en-US" sz="800" dirty="0" smtClean="0">
              <a:solidFill>
                <a:schemeClr val="tx1"/>
              </a:solidFill>
              <a:latin typeface="Arial Black" pitchFamily="34" charset="0"/>
            </a:rPr>
            <a:t>Research teacher 2013</a:t>
          </a:r>
          <a:endParaRPr lang="en-SG" sz="800" dirty="0">
            <a:solidFill>
              <a:schemeClr val="tx1"/>
            </a:solidFill>
            <a:latin typeface="Arial Black" pitchFamily="34" charset="0"/>
          </a:endParaRPr>
        </a:p>
      </dgm:t>
    </dgm:pt>
    <dgm:pt modelId="{939A1B40-7EEF-4351-8455-5DFEC7D08EF6}" type="parTrans" cxnId="{1B076D39-D79F-453C-ABEF-E8FB4BC075E5}">
      <dgm:prSet/>
      <dgm:spPr/>
      <dgm:t>
        <a:bodyPr/>
        <a:lstStyle/>
        <a:p>
          <a:endParaRPr lang="en-SG"/>
        </a:p>
      </dgm:t>
    </dgm:pt>
    <dgm:pt modelId="{5765B993-A185-48F4-8E9A-AB96E5DC7D0E}" type="sibTrans" cxnId="{1B076D39-D79F-453C-ABEF-E8FB4BC075E5}">
      <dgm:prSet/>
      <dgm:spPr/>
      <dgm:t>
        <a:bodyPr/>
        <a:lstStyle/>
        <a:p>
          <a:endParaRPr lang="en-SG"/>
        </a:p>
      </dgm:t>
    </dgm:pt>
    <dgm:pt modelId="{E7E2D64B-D735-4517-85E3-15D80795DB0A}">
      <dgm:prSet custT="1"/>
      <dgm:spPr/>
      <dgm:t>
        <a:bodyPr/>
        <a:lstStyle/>
        <a:p>
          <a:r>
            <a:rPr lang="en-US" sz="800" dirty="0" smtClean="0">
              <a:solidFill>
                <a:schemeClr val="tx1"/>
              </a:solidFill>
              <a:latin typeface="Arial Black" pitchFamily="34" charset="0"/>
            </a:rPr>
            <a:t>2 </a:t>
          </a:r>
          <a:r>
            <a:rPr lang="en-US" sz="800" dirty="0" err="1" smtClean="0">
              <a:solidFill>
                <a:schemeClr val="tx1"/>
              </a:solidFill>
              <a:latin typeface="Arial Black" pitchFamily="34" charset="0"/>
            </a:rPr>
            <a:t>yrs</a:t>
          </a:r>
          <a:endParaRPr lang="en-SG" sz="800" dirty="0">
            <a:solidFill>
              <a:schemeClr val="tx1"/>
            </a:solidFill>
            <a:latin typeface="Arial Black" pitchFamily="34" charset="0"/>
          </a:endParaRPr>
        </a:p>
      </dgm:t>
    </dgm:pt>
    <dgm:pt modelId="{384E7514-DE9F-4C5A-8E7C-8B2D8F5C66F7}" type="parTrans" cxnId="{271AEBC5-09A3-4369-A49D-5937EB1EC8BF}">
      <dgm:prSet/>
      <dgm:spPr/>
      <dgm:t>
        <a:bodyPr/>
        <a:lstStyle/>
        <a:p>
          <a:endParaRPr lang="en-SG"/>
        </a:p>
      </dgm:t>
    </dgm:pt>
    <dgm:pt modelId="{A3765B75-1705-4700-9602-8B72D7201DAE}" type="sibTrans" cxnId="{271AEBC5-09A3-4369-A49D-5937EB1EC8BF}">
      <dgm:prSet/>
      <dgm:spPr/>
      <dgm:t>
        <a:bodyPr/>
        <a:lstStyle/>
        <a:p>
          <a:endParaRPr lang="en-SG"/>
        </a:p>
      </dgm:t>
    </dgm:pt>
    <dgm:pt modelId="{4FD92131-F37D-4FE5-9488-7D1B9FD3CECC}">
      <dgm:prSet custT="1"/>
      <dgm:spPr/>
      <dgm:t>
        <a:bodyPr/>
        <a:lstStyle/>
        <a:p>
          <a:r>
            <a:rPr lang="en-US" sz="700" dirty="0" smtClean="0">
              <a:solidFill>
                <a:schemeClr val="tx1"/>
              </a:solidFill>
              <a:latin typeface="Arial Black" pitchFamily="34" charset="0"/>
            </a:rPr>
            <a:t>Mentoring teacher</a:t>
          </a:r>
          <a:endParaRPr lang="en-SG" sz="700" dirty="0">
            <a:solidFill>
              <a:schemeClr val="tx1"/>
            </a:solidFill>
            <a:latin typeface="Arial Black" pitchFamily="34" charset="0"/>
          </a:endParaRPr>
        </a:p>
      </dgm:t>
    </dgm:pt>
    <dgm:pt modelId="{98C30653-8862-4977-8E1F-2D50934D32C8}" type="parTrans" cxnId="{DB9AC22D-9C69-4F64-8B93-9869FA8A60CE}">
      <dgm:prSet/>
      <dgm:spPr/>
      <dgm:t>
        <a:bodyPr/>
        <a:lstStyle/>
        <a:p>
          <a:endParaRPr lang="en-SG"/>
        </a:p>
      </dgm:t>
    </dgm:pt>
    <dgm:pt modelId="{B3CEC106-4F2B-47B5-BFC8-5E760799BF27}" type="sibTrans" cxnId="{DB9AC22D-9C69-4F64-8B93-9869FA8A60CE}">
      <dgm:prSet/>
      <dgm:spPr/>
      <dgm:t>
        <a:bodyPr/>
        <a:lstStyle/>
        <a:p>
          <a:endParaRPr lang="en-SG"/>
        </a:p>
      </dgm:t>
    </dgm:pt>
    <dgm:pt modelId="{32488CE7-829B-47F9-A957-14999653DAC7}">
      <dgm:prSet custT="1"/>
      <dgm:spPr/>
      <dgm:t>
        <a:bodyPr/>
        <a:lstStyle/>
        <a:p>
          <a:r>
            <a:rPr lang="en-US" sz="700" dirty="0" smtClean="0">
              <a:solidFill>
                <a:schemeClr val="tx1"/>
              </a:solidFill>
              <a:latin typeface="Arial Black" pitchFamily="34" charset="0"/>
            </a:rPr>
            <a:t>Research teacher 2012</a:t>
          </a:r>
        </a:p>
      </dgm:t>
    </dgm:pt>
    <dgm:pt modelId="{9FF4D6F8-406A-41F0-A90C-20D1DAB13A12}" type="parTrans" cxnId="{BB536F22-5951-4F28-9478-18299AFD6295}">
      <dgm:prSet/>
      <dgm:spPr/>
      <dgm:t>
        <a:bodyPr/>
        <a:lstStyle/>
        <a:p>
          <a:endParaRPr lang="en-SG"/>
        </a:p>
      </dgm:t>
    </dgm:pt>
    <dgm:pt modelId="{8634E88D-6C88-4B7B-AA01-82384B18B61D}" type="sibTrans" cxnId="{BB536F22-5951-4F28-9478-18299AFD6295}">
      <dgm:prSet/>
      <dgm:spPr/>
      <dgm:t>
        <a:bodyPr/>
        <a:lstStyle/>
        <a:p>
          <a:endParaRPr lang="en-SG"/>
        </a:p>
      </dgm:t>
    </dgm:pt>
    <dgm:pt modelId="{38B3FEEC-1961-45F1-B6F8-142BDC3EBC4A}">
      <dgm:prSet phldrT="[Text]" custT="1"/>
      <dgm:spPr/>
      <dgm:t>
        <a:bodyPr/>
        <a:lstStyle/>
        <a:p>
          <a:r>
            <a:rPr lang="en-US" sz="700" b="1" dirty="0" smtClean="0">
              <a:solidFill>
                <a:schemeClr val="tx1"/>
              </a:solidFill>
              <a:latin typeface="Arial Black" pitchFamily="34" charset="0"/>
            </a:rPr>
            <a:t>Research teacher  2011 &amp; 2010)</a:t>
          </a:r>
        </a:p>
      </dgm:t>
    </dgm:pt>
    <dgm:pt modelId="{395DFDBC-1333-4247-8137-B1156BEE6C34}" type="parTrans" cxnId="{680ECF29-DAB3-44AF-8327-CECFB9C3EDC2}">
      <dgm:prSet/>
      <dgm:spPr/>
      <dgm:t>
        <a:bodyPr/>
        <a:lstStyle/>
        <a:p>
          <a:endParaRPr lang="en-SG"/>
        </a:p>
      </dgm:t>
    </dgm:pt>
    <dgm:pt modelId="{8F896263-370A-425A-B3B5-A71CEB191D8D}" type="sibTrans" cxnId="{680ECF29-DAB3-44AF-8327-CECFB9C3EDC2}">
      <dgm:prSet/>
      <dgm:spPr/>
      <dgm:t>
        <a:bodyPr/>
        <a:lstStyle/>
        <a:p>
          <a:endParaRPr lang="en-SG"/>
        </a:p>
      </dgm:t>
    </dgm:pt>
    <dgm:pt modelId="{C4189FA3-EB4A-4115-832C-AF7DB5C35D43}">
      <dgm:prSet phldrT="[Text]" custT="1"/>
      <dgm:spPr/>
      <dgm:t>
        <a:bodyPr/>
        <a:lstStyle/>
        <a:p>
          <a:r>
            <a:rPr lang="en-US" sz="700" b="1" dirty="0" smtClean="0">
              <a:solidFill>
                <a:schemeClr val="tx1"/>
              </a:solidFill>
              <a:latin typeface="Arial Black" pitchFamily="34" charset="0"/>
            </a:rPr>
            <a:t>Vice-Principal cum mentoring teacher</a:t>
          </a:r>
          <a:endParaRPr lang="en-SG" sz="700" b="1" dirty="0">
            <a:solidFill>
              <a:schemeClr val="tx1"/>
            </a:solidFill>
            <a:latin typeface="Arial Black" pitchFamily="34" charset="0"/>
          </a:endParaRPr>
        </a:p>
      </dgm:t>
    </dgm:pt>
    <dgm:pt modelId="{760028A0-4DAB-4B8C-A745-216E87197B5F}" type="parTrans" cxnId="{F2E2929E-B3D4-4F93-87F4-EE0D47D16CF1}">
      <dgm:prSet/>
      <dgm:spPr/>
      <dgm:t>
        <a:bodyPr/>
        <a:lstStyle/>
        <a:p>
          <a:endParaRPr lang="en-SG"/>
        </a:p>
      </dgm:t>
    </dgm:pt>
    <dgm:pt modelId="{07C3F124-5B1D-40FD-BC81-1324685DBD40}" type="sibTrans" cxnId="{F2E2929E-B3D4-4F93-87F4-EE0D47D16CF1}">
      <dgm:prSet/>
      <dgm:spPr/>
      <dgm:t>
        <a:bodyPr/>
        <a:lstStyle/>
        <a:p>
          <a:endParaRPr lang="en-SG"/>
        </a:p>
      </dgm:t>
    </dgm:pt>
    <dgm:pt modelId="{5A35A1C1-2A83-4185-A6B5-1DD6D7B51357}">
      <dgm:prSet custT="1"/>
      <dgm:spPr/>
      <dgm:t>
        <a:bodyPr/>
        <a:lstStyle/>
        <a:p>
          <a:r>
            <a:rPr lang="en-US" sz="700" dirty="0" smtClean="0">
              <a:solidFill>
                <a:schemeClr val="tx1"/>
              </a:solidFill>
              <a:latin typeface="Arial Black" pitchFamily="34" charset="0"/>
            </a:rPr>
            <a:t>2 </a:t>
          </a:r>
          <a:r>
            <a:rPr lang="en-US" sz="700" dirty="0" err="1" smtClean="0">
              <a:solidFill>
                <a:schemeClr val="tx1"/>
              </a:solidFill>
              <a:latin typeface="Arial Black" pitchFamily="34" charset="0"/>
            </a:rPr>
            <a:t>yrs</a:t>
          </a:r>
          <a:endParaRPr lang="en-SG" sz="700" dirty="0">
            <a:solidFill>
              <a:schemeClr val="tx1"/>
            </a:solidFill>
            <a:latin typeface="Arial Black" pitchFamily="34" charset="0"/>
          </a:endParaRPr>
        </a:p>
      </dgm:t>
    </dgm:pt>
    <dgm:pt modelId="{A34AFAFE-E921-4DA5-AC36-2BCE4416A2B5}" type="parTrans" cxnId="{ED5E49D0-20A0-491A-AB43-7D8684032691}">
      <dgm:prSet/>
      <dgm:spPr/>
      <dgm:t>
        <a:bodyPr/>
        <a:lstStyle/>
        <a:p>
          <a:endParaRPr lang="en-SG"/>
        </a:p>
      </dgm:t>
    </dgm:pt>
    <dgm:pt modelId="{C4DB9305-4488-43AB-8231-E0C6CC35553C}" type="sibTrans" cxnId="{ED5E49D0-20A0-491A-AB43-7D8684032691}">
      <dgm:prSet/>
      <dgm:spPr/>
      <dgm:t>
        <a:bodyPr/>
        <a:lstStyle/>
        <a:p>
          <a:endParaRPr lang="en-SG"/>
        </a:p>
      </dgm:t>
    </dgm:pt>
    <dgm:pt modelId="{216AAAC7-BE34-4BD5-A1AA-B307D7782A9B}">
      <dgm:prSet phldrT="[Text]" custT="1"/>
      <dgm:spPr/>
      <dgm:t>
        <a:bodyPr/>
        <a:lstStyle/>
        <a:p>
          <a:r>
            <a:rPr lang="en-SG" sz="700" b="1" dirty="0" smtClean="0">
              <a:solidFill>
                <a:schemeClr val="tx1"/>
              </a:solidFill>
              <a:latin typeface="Arial Black" pitchFamily="34" charset="0"/>
            </a:rPr>
            <a:t>4 years</a:t>
          </a:r>
          <a:endParaRPr lang="en-SG" sz="700" b="1" dirty="0">
            <a:solidFill>
              <a:schemeClr val="tx1"/>
            </a:solidFill>
            <a:latin typeface="Arial Black" pitchFamily="34" charset="0"/>
          </a:endParaRPr>
        </a:p>
      </dgm:t>
    </dgm:pt>
    <dgm:pt modelId="{DDB689D5-2C21-46F7-A6C0-E73C90470926}" type="parTrans" cxnId="{F0CE434E-19EF-4BD8-8519-F46376FC0D9B}">
      <dgm:prSet/>
      <dgm:spPr/>
      <dgm:t>
        <a:bodyPr/>
        <a:lstStyle/>
        <a:p>
          <a:endParaRPr lang="en-SG"/>
        </a:p>
      </dgm:t>
    </dgm:pt>
    <dgm:pt modelId="{AB9539DC-A25B-44CD-89DC-FC851B277F3D}" type="sibTrans" cxnId="{F0CE434E-19EF-4BD8-8519-F46376FC0D9B}">
      <dgm:prSet/>
      <dgm:spPr/>
      <dgm:t>
        <a:bodyPr/>
        <a:lstStyle/>
        <a:p>
          <a:endParaRPr lang="en-SG"/>
        </a:p>
      </dgm:t>
    </dgm:pt>
    <dgm:pt modelId="{9C76C813-5F88-46A5-9822-DD78049C09C7}">
      <dgm:prSet custT="1"/>
      <dgm:spPr/>
      <dgm:t>
        <a:bodyPr/>
        <a:lstStyle/>
        <a:p>
          <a:r>
            <a:rPr lang="en-SG" sz="800" dirty="0" smtClean="0">
              <a:solidFill>
                <a:schemeClr val="tx1"/>
              </a:solidFill>
              <a:latin typeface="Arial Black" pitchFamily="34" charset="0"/>
            </a:rPr>
            <a:t> 1 year</a:t>
          </a:r>
          <a:endParaRPr lang="en-SG" sz="800" dirty="0">
            <a:solidFill>
              <a:schemeClr val="tx1"/>
            </a:solidFill>
            <a:latin typeface="Arial Black" pitchFamily="34" charset="0"/>
          </a:endParaRPr>
        </a:p>
      </dgm:t>
    </dgm:pt>
    <dgm:pt modelId="{BA3309E8-165B-4F82-81E4-AC3B77F5504E}" type="parTrans" cxnId="{430161B2-5D68-4DEA-BBA7-DF1E84E11031}">
      <dgm:prSet/>
      <dgm:spPr/>
      <dgm:t>
        <a:bodyPr/>
        <a:lstStyle/>
        <a:p>
          <a:endParaRPr lang="en-SG"/>
        </a:p>
      </dgm:t>
    </dgm:pt>
    <dgm:pt modelId="{FDE0E0E2-EBA3-4BE3-9AD1-EE506C2AB017}" type="sibTrans" cxnId="{430161B2-5D68-4DEA-BBA7-DF1E84E11031}">
      <dgm:prSet/>
      <dgm:spPr/>
      <dgm:t>
        <a:bodyPr/>
        <a:lstStyle/>
        <a:p>
          <a:endParaRPr lang="en-SG"/>
        </a:p>
      </dgm:t>
    </dgm:pt>
    <dgm:pt modelId="{AC097D16-3628-48E1-AFE6-B09B34968DC5}">
      <dgm:prSet custT="1"/>
      <dgm:spPr/>
      <dgm:t>
        <a:bodyPr/>
        <a:lstStyle/>
        <a:p>
          <a:r>
            <a:rPr lang="en-US" sz="900" smtClean="0">
              <a:solidFill>
                <a:schemeClr val="tx1"/>
              </a:solidFill>
              <a:latin typeface="Arial Black" pitchFamily="34" charset="0"/>
            </a:rPr>
            <a:t>Novice teacher </a:t>
          </a:r>
          <a:endParaRPr lang="en-SG" sz="900" dirty="0">
            <a:solidFill>
              <a:schemeClr val="tx1"/>
            </a:solidFill>
            <a:latin typeface="Arial Black" pitchFamily="34" charset="0"/>
          </a:endParaRPr>
        </a:p>
      </dgm:t>
    </dgm:pt>
    <dgm:pt modelId="{D20BB910-CF37-4415-919F-6C28571622EC}" type="parTrans" cxnId="{FA709A56-EE85-4708-A9AE-2679FAD88DBD}">
      <dgm:prSet/>
      <dgm:spPr/>
      <dgm:t>
        <a:bodyPr/>
        <a:lstStyle/>
        <a:p>
          <a:endParaRPr lang="en-SG"/>
        </a:p>
      </dgm:t>
    </dgm:pt>
    <dgm:pt modelId="{08FBFC20-1625-4E95-9289-64EB91F12060}" type="sibTrans" cxnId="{FA709A56-EE85-4708-A9AE-2679FAD88DBD}">
      <dgm:prSet/>
      <dgm:spPr/>
      <dgm:t>
        <a:bodyPr/>
        <a:lstStyle/>
        <a:p>
          <a:endParaRPr lang="en-SG"/>
        </a:p>
      </dgm:t>
    </dgm:pt>
    <dgm:pt modelId="{CECFB945-C849-42AF-A073-383AFC5E5D41}">
      <dgm:prSet custT="1"/>
      <dgm:spPr/>
      <dgm:t>
        <a:bodyPr/>
        <a:lstStyle/>
        <a:p>
          <a:r>
            <a:rPr lang="en-SG" sz="900" smtClean="0">
              <a:solidFill>
                <a:schemeClr val="tx1"/>
              </a:solidFill>
              <a:latin typeface="Arial Black" pitchFamily="34" charset="0"/>
            </a:rPr>
            <a:t>1 year</a:t>
          </a:r>
          <a:endParaRPr lang="en-SG" sz="900" dirty="0">
            <a:solidFill>
              <a:schemeClr val="tx1"/>
            </a:solidFill>
            <a:latin typeface="Arial Black" pitchFamily="34" charset="0"/>
          </a:endParaRPr>
        </a:p>
      </dgm:t>
    </dgm:pt>
    <dgm:pt modelId="{C3D18E53-288F-488B-BB97-ED9A3EA499CA}" type="parTrans" cxnId="{083C7F0F-AB62-4C64-9C18-440F4D8A5DEA}">
      <dgm:prSet/>
      <dgm:spPr/>
      <dgm:t>
        <a:bodyPr/>
        <a:lstStyle/>
        <a:p>
          <a:endParaRPr lang="en-SG"/>
        </a:p>
      </dgm:t>
    </dgm:pt>
    <dgm:pt modelId="{71F7D812-35AC-49B6-9FF5-E0C6EAED2E6C}" type="sibTrans" cxnId="{083C7F0F-AB62-4C64-9C18-440F4D8A5DEA}">
      <dgm:prSet/>
      <dgm:spPr/>
      <dgm:t>
        <a:bodyPr/>
        <a:lstStyle/>
        <a:p>
          <a:endParaRPr lang="en-SG"/>
        </a:p>
      </dgm:t>
    </dgm:pt>
    <dgm:pt modelId="{DF9E4652-5AFD-4730-8675-E3847C9DFE32}" type="pres">
      <dgm:prSet presAssocID="{3C7214D4-4E68-48E1-ABCF-825576BE3738}" presName="rootNode" presStyleCnt="0">
        <dgm:presLayoutVars>
          <dgm:chMax/>
          <dgm:chPref/>
          <dgm:dir/>
          <dgm:animLvl val="lvl"/>
        </dgm:presLayoutVars>
      </dgm:prSet>
      <dgm:spPr/>
      <dgm:t>
        <a:bodyPr/>
        <a:lstStyle/>
        <a:p>
          <a:endParaRPr lang="en-SG"/>
        </a:p>
      </dgm:t>
    </dgm:pt>
    <dgm:pt modelId="{85493C2D-86D2-40B1-859E-B70E13B1BFAF}" type="pres">
      <dgm:prSet presAssocID="{253BA533-B164-4511-92FD-E00FC0B82D7A}" presName="composite" presStyleCnt="0"/>
      <dgm:spPr/>
    </dgm:pt>
    <dgm:pt modelId="{73F36C41-8E04-431C-ADF5-B92753489576}" type="pres">
      <dgm:prSet presAssocID="{253BA533-B164-4511-92FD-E00FC0B82D7A}" presName="ParentText" presStyleLbl="node1" presStyleIdx="0" presStyleCnt="5">
        <dgm:presLayoutVars>
          <dgm:chMax val="1"/>
          <dgm:chPref val="1"/>
          <dgm:bulletEnabled val="1"/>
        </dgm:presLayoutVars>
      </dgm:prSet>
      <dgm:spPr/>
      <dgm:t>
        <a:bodyPr/>
        <a:lstStyle/>
        <a:p>
          <a:endParaRPr lang="en-SG"/>
        </a:p>
      </dgm:t>
    </dgm:pt>
    <dgm:pt modelId="{C8368F6D-2C06-4067-AB00-0FFDE46D03F7}" type="pres">
      <dgm:prSet presAssocID="{253BA533-B164-4511-92FD-E00FC0B82D7A}" presName="Image" presStyleLbl="b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t>
        <a:bodyPr/>
        <a:lstStyle/>
        <a:p>
          <a:endParaRPr lang="en-SG"/>
        </a:p>
      </dgm:t>
    </dgm:pt>
    <dgm:pt modelId="{F90E29C8-05F3-47B0-9695-C9E739CAF086}" type="pres">
      <dgm:prSet presAssocID="{253BA533-B164-4511-92FD-E00FC0B82D7A}" presName="ChildText" presStyleLbl="fgAcc1" presStyleIdx="0" presStyleCnt="5">
        <dgm:presLayoutVars>
          <dgm:chMax val="0"/>
          <dgm:chPref val="0"/>
          <dgm:bulletEnabled val="1"/>
        </dgm:presLayoutVars>
      </dgm:prSet>
      <dgm:spPr/>
      <dgm:t>
        <a:bodyPr/>
        <a:lstStyle/>
        <a:p>
          <a:endParaRPr lang="en-SG"/>
        </a:p>
      </dgm:t>
    </dgm:pt>
    <dgm:pt modelId="{BA750E8F-6772-4488-AFD1-2B7262F92EDD}" type="pres">
      <dgm:prSet presAssocID="{74E4F797-4F7F-40CB-93F4-8916071A9E70}" presName="sibTrans" presStyleCnt="0"/>
      <dgm:spPr/>
    </dgm:pt>
    <dgm:pt modelId="{0E29E878-6C92-4E4F-BE28-AD4F34BB76A5}" type="pres">
      <dgm:prSet presAssocID="{738DE934-8002-4A8B-B799-D61B717335F3}" presName="composite" presStyleCnt="0"/>
      <dgm:spPr/>
    </dgm:pt>
    <dgm:pt modelId="{E02B25F3-0BCB-4A88-868E-0EE87BD6E9B8}" type="pres">
      <dgm:prSet presAssocID="{738DE934-8002-4A8B-B799-D61B717335F3}" presName="ParentText" presStyleLbl="node1" presStyleIdx="1" presStyleCnt="5">
        <dgm:presLayoutVars>
          <dgm:chMax val="1"/>
          <dgm:chPref val="1"/>
          <dgm:bulletEnabled val="1"/>
        </dgm:presLayoutVars>
      </dgm:prSet>
      <dgm:spPr/>
      <dgm:t>
        <a:bodyPr/>
        <a:lstStyle/>
        <a:p>
          <a:endParaRPr lang="en-SG"/>
        </a:p>
      </dgm:t>
    </dgm:pt>
    <dgm:pt modelId="{FCB913E5-6E28-4899-8887-EDBE0C027C98}" type="pres">
      <dgm:prSet presAssocID="{738DE934-8002-4A8B-B799-D61B717335F3}" presName="Image" presStyleLbl="b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n-SG"/>
        </a:p>
      </dgm:t>
    </dgm:pt>
    <dgm:pt modelId="{D2B33D8D-9906-4A9B-A3C2-EE8DEC1C795A}" type="pres">
      <dgm:prSet presAssocID="{738DE934-8002-4A8B-B799-D61B717335F3}" presName="ChildText" presStyleLbl="fgAcc1" presStyleIdx="1" presStyleCnt="5">
        <dgm:presLayoutVars>
          <dgm:chMax val="0"/>
          <dgm:chPref val="0"/>
          <dgm:bulletEnabled val="1"/>
        </dgm:presLayoutVars>
      </dgm:prSet>
      <dgm:spPr/>
      <dgm:t>
        <a:bodyPr/>
        <a:lstStyle/>
        <a:p>
          <a:endParaRPr lang="en-SG"/>
        </a:p>
      </dgm:t>
    </dgm:pt>
    <dgm:pt modelId="{5D998E07-558F-4CA2-966D-C4160F6818ED}" type="pres">
      <dgm:prSet presAssocID="{27844000-5E2A-497D-87D5-777AD536080F}" presName="sibTrans" presStyleCnt="0"/>
      <dgm:spPr/>
    </dgm:pt>
    <dgm:pt modelId="{24661B8C-1503-493B-86EF-0A6856122850}" type="pres">
      <dgm:prSet presAssocID="{B44417F8-C768-47A5-A592-1B44C19832DB}" presName="composite" presStyleCnt="0"/>
      <dgm:spPr/>
    </dgm:pt>
    <dgm:pt modelId="{807EC8C5-B3F9-472E-9089-847D8E8BF1CD}" type="pres">
      <dgm:prSet presAssocID="{B44417F8-C768-47A5-A592-1B44C19832DB}" presName="ParentText" presStyleLbl="node1" presStyleIdx="2" presStyleCnt="5">
        <dgm:presLayoutVars>
          <dgm:chMax val="1"/>
          <dgm:chPref val="1"/>
          <dgm:bulletEnabled val="1"/>
        </dgm:presLayoutVars>
      </dgm:prSet>
      <dgm:spPr/>
      <dgm:t>
        <a:bodyPr/>
        <a:lstStyle/>
        <a:p>
          <a:endParaRPr lang="en-SG"/>
        </a:p>
      </dgm:t>
    </dgm:pt>
    <dgm:pt modelId="{058946A1-76EB-4300-88DC-4B753D521527}" type="pres">
      <dgm:prSet presAssocID="{B44417F8-C768-47A5-A592-1B44C19832DB}" presName="Image" presStyleLbl="b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t>
        <a:bodyPr/>
        <a:lstStyle/>
        <a:p>
          <a:endParaRPr lang="en-SG"/>
        </a:p>
      </dgm:t>
    </dgm:pt>
    <dgm:pt modelId="{350C52DC-E58C-4F1C-917A-A47E9C9AA52D}" type="pres">
      <dgm:prSet presAssocID="{B44417F8-C768-47A5-A592-1B44C19832DB}" presName="ChildText" presStyleLbl="fgAcc1" presStyleIdx="2" presStyleCnt="5">
        <dgm:presLayoutVars>
          <dgm:chMax val="0"/>
          <dgm:chPref val="0"/>
          <dgm:bulletEnabled val="1"/>
        </dgm:presLayoutVars>
      </dgm:prSet>
      <dgm:spPr/>
      <dgm:t>
        <a:bodyPr/>
        <a:lstStyle/>
        <a:p>
          <a:endParaRPr lang="en-SG"/>
        </a:p>
      </dgm:t>
    </dgm:pt>
    <dgm:pt modelId="{EC25690F-03DD-46A9-8817-DA96752C663B}" type="pres">
      <dgm:prSet presAssocID="{D101D3E6-982B-4DD3-9D63-48B7F742157C}" presName="sibTrans" presStyleCnt="0"/>
      <dgm:spPr/>
    </dgm:pt>
    <dgm:pt modelId="{FFC99FB3-DACB-4123-9062-DC07F7334897}" type="pres">
      <dgm:prSet presAssocID="{F8DD5451-26F0-4362-84F2-AA01256D79F2}" presName="composite" presStyleCnt="0"/>
      <dgm:spPr/>
    </dgm:pt>
    <dgm:pt modelId="{4532A928-0023-4F62-A7D7-EBE42D8565A4}" type="pres">
      <dgm:prSet presAssocID="{F8DD5451-26F0-4362-84F2-AA01256D79F2}" presName="ParentText" presStyleLbl="node1" presStyleIdx="3" presStyleCnt="5">
        <dgm:presLayoutVars>
          <dgm:chMax val="1"/>
          <dgm:chPref val="1"/>
          <dgm:bulletEnabled val="1"/>
        </dgm:presLayoutVars>
      </dgm:prSet>
      <dgm:spPr/>
      <dgm:t>
        <a:bodyPr/>
        <a:lstStyle/>
        <a:p>
          <a:endParaRPr lang="en-SG"/>
        </a:p>
      </dgm:t>
    </dgm:pt>
    <dgm:pt modelId="{9EE97B57-6C49-46A4-A539-781DB9FF3698}" type="pres">
      <dgm:prSet presAssocID="{F8DD5451-26F0-4362-84F2-AA01256D79F2}" presName="Image" presStyleLbl="b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7000" b="-17000"/>
          </a:stretch>
        </a:blipFill>
      </dgm:spPr>
      <dgm:t>
        <a:bodyPr/>
        <a:lstStyle/>
        <a:p>
          <a:endParaRPr lang="en-SG"/>
        </a:p>
      </dgm:t>
    </dgm:pt>
    <dgm:pt modelId="{B8BD5769-1744-4BD8-98AF-24A7C37D6F8F}" type="pres">
      <dgm:prSet presAssocID="{F8DD5451-26F0-4362-84F2-AA01256D79F2}" presName="ChildText" presStyleLbl="fgAcc1" presStyleIdx="3" presStyleCnt="5">
        <dgm:presLayoutVars>
          <dgm:chMax val="0"/>
          <dgm:chPref val="0"/>
          <dgm:bulletEnabled val="1"/>
        </dgm:presLayoutVars>
      </dgm:prSet>
      <dgm:spPr/>
      <dgm:t>
        <a:bodyPr/>
        <a:lstStyle/>
        <a:p>
          <a:endParaRPr lang="en-SG"/>
        </a:p>
      </dgm:t>
    </dgm:pt>
    <dgm:pt modelId="{5BE7611E-FB29-48C9-8876-5CC1808AF858}" type="pres">
      <dgm:prSet presAssocID="{F761A484-073C-419C-952B-3B5995FB7D64}" presName="sibTrans" presStyleCnt="0"/>
      <dgm:spPr/>
    </dgm:pt>
    <dgm:pt modelId="{3DA29FCE-38F8-4735-A409-425A4B5D0EFF}" type="pres">
      <dgm:prSet presAssocID="{D20B9104-D0AB-45DD-BBA9-6FF4360C313F}" presName="composite" presStyleCnt="0"/>
      <dgm:spPr/>
    </dgm:pt>
    <dgm:pt modelId="{29E2FCF5-E6DD-40B5-B746-71686D1951A9}" type="pres">
      <dgm:prSet presAssocID="{D20B9104-D0AB-45DD-BBA9-6FF4360C313F}" presName="ParentText" presStyleLbl="node1" presStyleIdx="4" presStyleCnt="5">
        <dgm:presLayoutVars>
          <dgm:chMax val="1"/>
          <dgm:chPref val="1"/>
          <dgm:bulletEnabled val="1"/>
        </dgm:presLayoutVars>
      </dgm:prSet>
      <dgm:spPr/>
      <dgm:t>
        <a:bodyPr/>
        <a:lstStyle/>
        <a:p>
          <a:endParaRPr lang="en-SG"/>
        </a:p>
      </dgm:t>
    </dgm:pt>
    <dgm:pt modelId="{284ADE1A-804E-45A5-A013-FD37F27BD611}" type="pres">
      <dgm:prSet presAssocID="{D20B9104-D0AB-45DD-BBA9-6FF4360C313F}" presName="Image" presStyleLbl="b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dgm:spPr>
      <dgm:t>
        <a:bodyPr/>
        <a:lstStyle/>
        <a:p>
          <a:endParaRPr lang="en-SG"/>
        </a:p>
      </dgm:t>
    </dgm:pt>
    <dgm:pt modelId="{643578C3-AF2C-4BCE-B41B-E2B61049CA0C}" type="pres">
      <dgm:prSet presAssocID="{D20B9104-D0AB-45DD-BBA9-6FF4360C313F}" presName="ChildText" presStyleLbl="fgAcc1" presStyleIdx="4" presStyleCnt="5" custScaleX="147260" custLinFactNeighborX="72034" custLinFactNeighborY="51">
        <dgm:presLayoutVars>
          <dgm:chMax val="0"/>
          <dgm:chPref val="0"/>
          <dgm:bulletEnabled val="1"/>
        </dgm:presLayoutVars>
      </dgm:prSet>
      <dgm:spPr/>
      <dgm:t>
        <a:bodyPr/>
        <a:lstStyle/>
        <a:p>
          <a:endParaRPr lang="en-SG"/>
        </a:p>
      </dgm:t>
    </dgm:pt>
  </dgm:ptLst>
  <dgm:cxnLst>
    <dgm:cxn modelId="{20E8F1DC-C3F5-4274-8602-562BAD7DA65B}" srcId="{3C7214D4-4E68-48E1-ABCF-825576BE3738}" destId="{738DE934-8002-4A8B-B799-D61B717335F3}" srcOrd="1" destOrd="0" parTransId="{9E494732-DDDB-4FEC-AB61-02514EA39262}" sibTransId="{27844000-5E2A-497D-87D5-777AD536080F}"/>
    <dgm:cxn modelId="{32BF1A19-9317-4114-864F-CBD4FF64F664}" srcId="{3C7214D4-4E68-48E1-ABCF-825576BE3738}" destId="{F8DD5451-26F0-4362-84F2-AA01256D79F2}" srcOrd="3" destOrd="0" parTransId="{9944A09F-E1E5-4137-A130-1FDBF26C3701}" sibTransId="{F761A484-073C-419C-952B-3B5995FB7D64}"/>
    <dgm:cxn modelId="{430161B2-5D68-4DEA-BBA7-DF1E84E11031}" srcId="{253BA533-B164-4511-92FD-E00FC0B82D7A}" destId="{9C76C813-5F88-46A5-9822-DD78049C09C7}" srcOrd="1" destOrd="0" parTransId="{BA3309E8-165B-4F82-81E4-AC3B77F5504E}" sibTransId="{FDE0E0E2-EBA3-4BE3-9AD1-EE506C2AB017}"/>
    <dgm:cxn modelId="{DA1B7660-A98A-47C9-A74F-A2C336DC38AC}" type="presOf" srcId="{9C76C813-5F88-46A5-9822-DD78049C09C7}" destId="{F90E29C8-05F3-47B0-9695-C9E739CAF086}" srcOrd="0" destOrd="1" presId="urn:microsoft.com/office/officeart/2008/layout/TitledPictureBlocks"/>
    <dgm:cxn modelId="{BE7AC180-972C-4B1F-8B16-CCE9C2C1A756}" srcId="{3C7214D4-4E68-48E1-ABCF-825576BE3738}" destId="{253BA533-B164-4511-92FD-E00FC0B82D7A}" srcOrd="0" destOrd="0" parTransId="{532722EE-56CB-4009-A7D9-854224B607A6}" sibTransId="{74E4F797-4F7F-40CB-93F4-8916071A9E70}"/>
    <dgm:cxn modelId="{271AEBC5-09A3-4369-A49D-5937EB1EC8BF}" srcId="{B44417F8-C768-47A5-A592-1B44C19832DB}" destId="{E7E2D64B-D735-4517-85E3-15D80795DB0A}" srcOrd="1" destOrd="0" parTransId="{384E7514-DE9F-4C5A-8E7C-8B2D8F5C66F7}" sibTransId="{A3765B75-1705-4700-9602-8B72D7201DAE}"/>
    <dgm:cxn modelId="{D18E4AF9-8876-484D-BA06-106A9C2A73D7}" type="presOf" srcId="{C4189FA3-EB4A-4115-832C-AF7DB5C35D43}" destId="{643578C3-AF2C-4BCE-B41B-E2B61049CA0C}" srcOrd="0" destOrd="0" presId="urn:microsoft.com/office/officeart/2008/layout/TitledPictureBlocks"/>
    <dgm:cxn modelId="{DB5C6A93-05DC-496E-AB1D-CB8C86307694}" type="presOf" srcId="{38B3FEEC-1961-45F1-B6F8-142BDC3EBC4A}" destId="{643578C3-AF2C-4BCE-B41B-E2B61049CA0C}" srcOrd="0" destOrd="1" presId="urn:microsoft.com/office/officeart/2008/layout/TitledPictureBlocks"/>
    <dgm:cxn modelId="{0BF23699-FEE2-4EF4-A0B2-40768F106877}" type="presOf" srcId="{E7E2D64B-D735-4517-85E3-15D80795DB0A}" destId="{350C52DC-E58C-4F1C-917A-A47E9C9AA52D}" srcOrd="0" destOrd="1" presId="urn:microsoft.com/office/officeart/2008/layout/TitledPictureBlocks"/>
    <dgm:cxn modelId="{D3E88DF9-9F71-4ECB-A848-0F53C63908CF}" type="presOf" srcId="{B44417F8-C768-47A5-A592-1B44C19832DB}" destId="{807EC8C5-B3F9-472E-9089-847D8E8BF1CD}" srcOrd="0" destOrd="0" presId="urn:microsoft.com/office/officeart/2008/layout/TitledPictureBlocks"/>
    <dgm:cxn modelId="{549FEA49-BF97-4219-94FE-78ABE99E394F}" type="presOf" srcId="{4FD92131-F37D-4FE5-9488-7D1B9FD3CECC}" destId="{B8BD5769-1744-4BD8-98AF-24A7C37D6F8F}" srcOrd="0" destOrd="0" presId="urn:microsoft.com/office/officeart/2008/layout/TitledPictureBlocks"/>
    <dgm:cxn modelId="{BD875FB2-2CFE-46DD-AE36-F148BBD9F073}" type="presOf" srcId="{5A35A1C1-2A83-4185-A6B5-1DD6D7B51357}" destId="{B8BD5769-1744-4BD8-98AF-24A7C37D6F8F}" srcOrd="0" destOrd="2" presId="urn:microsoft.com/office/officeart/2008/layout/TitledPictureBlocks"/>
    <dgm:cxn modelId="{9994A5D3-0C04-4E8D-B979-9C687E291FF5}" type="presOf" srcId="{AC097D16-3628-48E1-AFE6-B09B34968DC5}" destId="{D2B33D8D-9906-4A9B-A3C2-EE8DEC1C795A}" srcOrd="0" destOrd="1" presId="urn:microsoft.com/office/officeart/2008/layout/TitledPictureBlocks"/>
    <dgm:cxn modelId="{1B076D39-D79F-453C-ABEF-E8FB4BC075E5}" srcId="{B44417F8-C768-47A5-A592-1B44C19832DB}" destId="{2253CC94-6E37-43C8-AC9E-B96A42C71FA4}" srcOrd="0" destOrd="0" parTransId="{939A1B40-7EEF-4351-8455-5DFEC7D08EF6}" sibTransId="{5765B993-A185-48F4-8E9A-AB96E5DC7D0E}"/>
    <dgm:cxn modelId="{D98FC146-1600-4172-9B76-FA11E4B5AFFA}" srcId="{738DE934-8002-4A8B-B799-D61B717335F3}" destId="{EF962ECA-9181-4D47-9726-523D11A45FD7}" srcOrd="0" destOrd="0" parTransId="{FF48DB17-D56E-4AB9-A649-1F6BDDD1FA7C}" sibTransId="{92F51A23-F1A2-4B96-906B-182CAE84D9F2}"/>
    <dgm:cxn modelId="{083C7F0F-AB62-4C64-9C18-440F4D8A5DEA}" srcId="{738DE934-8002-4A8B-B799-D61B717335F3}" destId="{CECFB945-C849-42AF-A073-383AFC5E5D41}" srcOrd="2" destOrd="0" parTransId="{C3D18E53-288F-488B-BB97-ED9A3EA499CA}" sibTransId="{71F7D812-35AC-49B6-9FF5-E0C6EAED2E6C}"/>
    <dgm:cxn modelId="{EF139BA5-0A0E-4E7E-9AC2-0625B17C52F4}" type="presOf" srcId="{216AAAC7-BE34-4BD5-A1AA-B307D7782A9B}" destId="{643578C3-AF2C-4BCE-B41B-E2B61049CA0C}" srcOrd="0" destOrd="2" presId="urn:microsoft.com/office/officeart/2008/layout/TitledPictureBlocks"/>
    <dgm:cxn modelId="{C32F27A8-B0DD-4796-95AC-344BEA0402AB}" type="presOf" srcId="{32488CE7-829B-47F9-A957-14999653DAC7}" destId="{B8BD5769-1744-4BD8-98AF-24A7C37D6F8F}" srcOrd="0" destOrd="1" presId="urn:microsoft.com/office/officeart/2008/layout/TitledPictureBlocks"/>
    <dgm:cxn modelId="{E4CD8D03-AF47-435C-9014-C08FBFF58592}" type="presOf" srcId="{738DE934-8002-4A8B-B799-D61B717335F3}" destId="{E02B25F3-0BCB-4A88-868E-0EE87BD6E9B8}" srcOrd="0" destOrd="0" presId="urn:microsoft.com/office/officeart/2008/layout/TitledPictureBlocks"/>
    <dgm:cxn modelId="{F0CE434E-19EF-4BD8-8519-F46376FC0D9B}" srcId="{D20B9104-D0AB-45DD-BBA9-6FF4360C313F}" destId="{216AAAC7-BE34-4BD5-A1AA-B307D7782A9B}" srcOrd="2" destOrd="0" parTransId="{DDB689D5-2C21-46F7-A6C0-E73C90470926}" sibTransId="{AB9539DC-A25B-44CD-89DC-FC851B277F3D}"/>
    <dgm:cxn modelId="{FA709A56-EE85-4708-A9AE-2679FAD88DBD}" srcId="{738DE934-8002-4A8B-B799-D61B717335F3}" destId="{AC097D16-3628-48E1-AFE6-B09B34968DC5}" srcOrd="1" destOrd="0" parTransId="{D20BB910-CF37-4415-919F-6C28571622EC}" sibTransId="{08FBFC20-1625-4E95-9289-64EB91F12060}"/>
    <dgm:cxn modelId="{A86518F5-FC7D-4D33-9795-A65241AD3919}" type="presOf" srcId="{F8DD5451-26F0-4362-84F2-AA01256D79F2}" destId="{4532A928-0023-4F62-A7D7-EBE42D8565A4}" srcOrd="0" destOrd="0" presId="urn:microsoft.com/office/officeart/2008/layout/TitledPictureBlocks"/>
    <dgm:cxn modelId="{680ECF29-DAB3-44AF-8327-CECFB9C3EDC2}" srcId="{D20B9104-D0AB-45DD-BBA9-6FF4360C313F}" destId="{38B3FEEC-1961-45F1-B6F8-142BDC3EBC4A}" srcOrd="1" destOrd="0" parTransId="{395DFDBC-1333-4247-8137-B1156BEE6C34}" sibTransId="{8F896263-370A-425A-B3B5-A71CEB191D8D}"/>
    <dgm:cxn modelId="{19A83F82-0723-4093-980A-1BDD036466A0}" type="presOf" srcId="{2253CC94-6E37-43C8-AC9E-B96A42C71FA4}" destId="{350C52DC-E58C-4F1C-917A-A47E9C9AA52D}" srcOrd="0" destOrd="0" presId="urn:microsoft.com/office/officeart/2008/layout/TitledPictureBlocks"/>
    <dgm:cxn modelId="{DB9AC22D-9C69-4F64-8B93-9869FA8A60CE}" srcId="{F8DD5451-26F0-4362-84F2-AA01256D79F2}" destId="{4FD92131-F37D-4FE5-9488-7D1B9FD3CECC}" srcOrd="0" destOrd="0" parTransId="{98C30653-8862-4977-8E1F-2D50934D32C8}" sibTransId="{B3CEC106-4F2B-47B5-BFC8-5E760799BF27}"/>
    <dgm:cxn modelId="{2D62C8B4-0597-444E-8F59-71FDB53A78D4}" srcId="{3C7214D4-4E68-48E1-ABCF-825576BE3738}" destId="{D20B9104-D0AB-45DD-BBA9-6FF4360C313F}" srcOrd="4" destOrd="0" parTransId="{574AA000-ACE4-430F-B988-B808803D2A15}" sibTransId="{6DBD9681-EEC7-4F66-B3D3-00C39FDCA281}"/>
    <dgm:cxn modelId="{FEFDA7A0-2302-438E-B9A5-DF6F4094C4F4}" type="presOf" srcId="{EF962ECA-9181-4D47-9726-523D11A45FD7}" destId="{D2B33D8D-9906-4A9B-A3C2-EE8DEC1C795A}" srcOrd="0" destOrd="0" presId="urn:microsoft.com/office/officeart/2008/layout/TitledPictureBlocks"/>
    <dgm:cxn modelId="{C5455AA4-C423-458D-8E08-DD8F7EA273C5}" type="presOf" srcId="{0AB3A056-4A22-48D5-B904-73D67426C938}" destId="{F90E29C8-05F3-47B0-9695-C9E739CAF086}" srcOrd="0" destOrd="0" presId="urn:microsoft.com/office/officeart/2008/layout/TitledPictureBlocks"/>
    <dgm:cxn modelId="{2C71BAA3-A73C-47C0-9961-9FA4F7B567C3}" type="presOf" srcId="{253BA533-B164-4511-92FD-E00FC0B82D7A}" destId="{73F36C41-8E04-431C-ADF5-B92753489576}" srcOrd="0" destOrd="0" presId="urn:microsoft.com/office/officeart/2008/layout/TitledPictureBlocks"/>
    <dgm:cxn modelId="{49EE1985-4FF3-44FC-AB04-1655D3F60629}" srcId="{3C7214D4-4E68-48E1-ABCF-825576BE3738}" destId="{B44417F8-C768-47A5-A592-1B44C19832DB}" srcOrd="2" destOrd="0" parTransId="{EBB6A30F-BEFB-4681-A8AD-A674EBFAE296}" sibTransId="{D101D3E6-982B-4DD3-9D63-48B7F742157C}"/>
    <dgm:cxn modelId="{ED5E49D0-20A0-491A-AB43-7D8684032691}" srcId="{F8DD5451-26F0-4362-84F2-AA01256D79F2}" destId="{5A35A1C1-2A83-4185-A6B5-1DD6D7B51357}" srcOrd="2" destOrd="0" parTransId="{A34AFAFE-E921-4DA5-AC36-2BCE4416A2B5}" sibTransId="{C4DB9305-4488-43AB-8231-E0C6CC35553C}"/>
    <dgm:cxn modelId="{8553CE84-E421-4128-A754-D2B1BDFCFCE1}" type="presOf" srcId="{3C7214D4-4E68-48E1-ABCF-825576BE3738}" destId="{DF9E4652-5AFD-4730-8675-E3847C9DFE32}" srcOrd="0" destOrd="0" presId="urn:microsoft.com/office/officeart/2008/layout/TitledPictureBlocks"/>
    <dgm:cxn modelId="{F2E2929E-B3D4-4F93-87F4-EE0D47D16CF1}" srcId="{D20B9104-D0AB-45DD-BBA9-6FF4360C313F}" destId="{C4189FA3-EB4A-4115-832C-AF7DB5C35D43}" srcOrd="0" destOrd="0" parTransId="{760028A0-4DAB-4B8C-A745-216E87197B5F}" sibTransId="{07C3F124-5B1D-40FD-BC81-1324685DBD40}"/>
    <dgm:cxn modelId="{7ECFD483-4F77-4CD8-B466-913F512F55BD}" type="presOf" srcId="{D20B9104-D0AB-45DD-BBA9-6FF4360C313F}" destId="{29E2FCF5-E6DD-40B5-B746-71686D1951A9}" srcOrd="0" destOrd="0" presId="urn:microsoft.com/office/officeart/2008/layout/TitledPictureBlocks"/>
    <dgm:cxn modelId="{9B75EA74-E450-4E07-8E35-FC2B14168773}" type="presOf" srcId="{CECFB945-C849-42AF-A073-383AFC5E5D41}" destId="{D2B33D8D-9906-4A9B-A3C2-EE8DEC1C795A}" srcOrd="0" destOrd="2" presId="urn:microsoft.com/office/officeart/2008/layout/TitledPictureBlocks"/>
    <dgm:cxn modelId="{124B95C8-4A7D-4295-9CCB-EFDB36AAC5F1}" srcId="{253BA533-B164-4511-92FD-E00FC0B82D7A}" destId="{0AB3A056-4A22-48D5-B904-73D67426C938}" srcOrd="0" destOrd="0" parTransId="{6C46516B-BDD1-4932-95AD-08ABB1C86173}" sibTransId="{D949BEFE-E82E-433A-B0A4-78B6DAC34BA9}"/>
    <dgm:cxn modelId="{BB536F22-5951-4F28-9478-18299AFD6295}" srcId="{F8DD5451-26F0-4362-84F2-AA01256D79F2}" destId="{32488CE7-829B-47F9-A957-14999653DAC7}" srcOrd="1" destOrd="0" parTransId="{9FF4D6F8-406A-41F0-A90C-20D1DAB13A12}" sibTransId="{8634E88D-6C88-4B7B-AA01-82384B18B61D}"/>
    <dgm:cxn modelId="{F5424173-F4FE-4CD3-B97B-02E5434EB9FE}" type="presParOf" srcId="{DF9E4652-5AFD-4730-8675-E3847C9DFE32}" destId="{85493C2D-86D2-40B1-859E-B70E13B1BFAF}" srcOrd="0" destOrd="0" presId="urn:microsoft.com/office/officeart/2008/layout/TitledPictureBlocks"/>
    <dgm:cxn modelId="{EB15DEE2-A842-4611-B2BD-D2B11E5449F0}" type="presParOf" srcId="{85493C2D-86D2-40B1-859E-B70E13B1BFAF}" destId="{73F36C41-8E04-431C-ADF5-B92753489576}" srcOrd="0" destOrd="0" presId="urn:microsoft.com/office/officeart/2008/layout/TitledPictureBlocks"/>
    <dgm:cxn modelId="{E055571D-5591-4CB8-AA9C-E640730A5EA4}" type="presParOf" srcId="{85493C2D-86D2-40B1-859E-B70E13B1BFAF}" destId="{C8368F6D-2C06-4067-AB00-0FFDE46D03F7}" srcOrd="1" destOrd="0" presId="urn:microsoft.com/office/officeart/2008/layout/TitledPictureBlocks"/>
    <dgm:cxn modelId="{4BED8F09-4AE2-4A7F-90D7-662A2E9B7AB3}" type="presParOf" srcId="{85493C2D-86D2-40B1-859E-B70E13B1BFAF}" destId="{F90E29C8-05F3-47B0-9695-C9E739CAF086}" srcOrd="2" destOrd="0" presId="urn:microsoft.com/office/officeart/2008/layout/TitledPictureBlocks"/>
    <dgm:cxn modelId="{7F6B84E4-E57E-42F9-9D88-4C61F295603F}" type="presParOf" srcId="{DF9E4652-5AFD-4730-8675-E3847C9DFE32}" destId="{BA750E8F-6772-4488-AFD1-2B7262F92EDD}" srcOrd="1" destOrd="0" presId="urn:microsoft.com/office/officeart/2008/layout/TitledPictureBlocks"/>
    <dgm:cxn modelId="{5722B86E-6F04-4B16-9756-4AC60980029A}" type="presParOf" srcId="{DF9E4652-5AFD-4730-8675-E3847C9DFE32}" destId="{0E29E878-6C92-4E4F-BE28-AD4F34BB76A5}" srcOrd="2" destOrd="0" presId="urn:microsoft.com/office/officeart/2008/layout/TitledPictureBlocks"/>
    <dgm:cxn modelId="{A0948B92-940D-4DFC-89F9-F38B9BFC8BF3}" type="presParOf" srcId="{0E29E878-6C92-4E4F-BE28-AD4F34BB76A5}" destId="{E02B25F3-0BCB-4A88-868E-0EE87BD6E9B8}" srcOrd="0" destOrd="0" presId="urn:microsoft.com/office/officeart/2008/layout/TitledPictureBlocks"/>
    <dgm:cxn modelId="{A45409E4-3A83-4DD4-BACB-328DBCD83C2D}" type="presParOf" srcId="{0E29E878-6C92-4E4F-BE28-AD4F34BB76A5}" destId="{FCB913E5-6E28-4899-8887-EDBE0C027C98}" srcOrd="1" destOrd="0" presId="urn:microsoft.com/office/officeart/2008/layout/TitledPictureBlocks"/>
    <dgm:cxn modelId="{6B182B35-7E6A-46C4-AD8D-77CD167940DD}" type="presParOf" srcId="{0E29E878-6C92-4E4F-BE28-AD4F34BB76A5}" destId="{D2B33D8D-9906-4A9B-A3C2-EE8DEC1C795A}" srcOrd="2" destOrd="0" presId="urn:microsoft.com/office/officeart/2008/layout/TitledPictureBlocks"/>
    <dgm:cxn modelId="{40714710-2907-47B7-BBE9-897BE0F88873}" type="presParOf" srcId="{DF9E4652-5AFD-4730-8675-E3847C9DFE32}" destId="{5D998E07-558F-4CA2-966D-C4160F6818ED}" srcOrd="3" destOrd="0" presId="urn:microsoft.com/office/officeart/2008/layout/TitledPictureBlocks"/>
    <dgm:cxn modelId="{76AC234C-739A-4646-8394-90ACFBD1900C}" type="presParOf" srcId="{DF9E4652-5AFD-4730-8675-E3847C9DFE32}" destId="{24661B8C-1503-493B-86EF-0A6856122850}" srcOrd="4" destOrd="0" presId="urn:microsoft.com/office/officeart/2008/layout/TitledPictureBlocks"/>
    <dgm:cxn modelId="{922581FF-D49F-4890-9988-CCC8DB3BE503}" type="presParOf" srcId="{24661B8C-1503-493B-86EF-0A6856122850}" destId="{807EC8C5-B3F9-472E-9089-847D8E8BF1CD}" srcOrd="0" destOrd="0" presId="urn:microsoft.com/office/officeart/2008/layout/TitledPictureBlocks"/>
    <dgm:cxn modelId="{13E2553D-66D7-4984-A562-06342F1A03CA}" type="presParOf" srcId="{24661B8C-1503-493B-86EF-0A6856122850}" destId="{058946A1-76EB-4300-88DC-4B753D521527}" srcOrd="1" destOrd="0" presId="urn:microsoft.com/office/officeart/2008/layout/TitledPictureBlocks"/>
    <dgm:cxn modelId="{92B504A3-96A3-4803-801E-0B1848DAD5D2}" type="presParOf" srcId="{24661B8C-1503-493B-86EF-0A6856122850}" destId="{350C52DC-E58C-4F1C-917A-A47E9C9AA52D}" srcOrd="2" destOrd="0" presId="urn:microsoft.com/office/officeart/2008/layout/TitledPictureBlocks"/>
    <dgm:cxn modelId="{07976D44-95A7-4D78-A1C2-F02B7E61A4B4}" type="presParOf" srcId="{DF9E4652-5AFD-4730-8675-E3847C9DFE32}" destId="{EC25690F-03DD-46A9-8817-DA96752C663B}" srcOrd="5" destOrd="0" presId="urn:microsoft.com/office/officeart/2008/layout/TitledPictureBlocks"/>
    <dgm:cxn modelId="{1252B4DD-2E2E-49CA-AE97-F2FBF4CBD8BB}" type="presParOf" srcId="{DF9E4652-5AFD-4730-8675-E3847C9DFE32}" destId="{FFC99FB3-DACB-4123-9062-DC07F7334897}" srcOrd="6" destOrd="0" presId="urn:microsoft.com/office/officeart/2008/layout/TitledPictureBlocks"/>
    <dgm:cxn modelId="{55DAE977-AFA0-4AC1-B6FF-52B5C690EAF0}" type="presParOf" srcId="{FFC99FB3-DACB-4123-9062-DC07F7334897}" destId="{4532A928-0023-4F62-A7D7-EBE42D8565A4}" srcOrd="0" destOrd="0" presId="urn:microsoft.com/office/officeart/2008/layout/TitledPictureBlocks"/>
    <dgm:cxn modelId="{D4FCE326-DF03-4418-A303-39749DB4F439}" type="presParOf" srcId="{FFC99FB3-DACB-4123-9062-DC07F7334897}" destId="{9EE97B57-6C49-46A4-A539-781DB9FF3698}" srcOrd="1" destOrd="0" presId="urn:microsoft.com/office/officeart/2008/layout/TitledPictureBlocks"/>
    <dgm:cxn modelId="{5A848C01-75ED-4ABD-BAAC-B30CFC615A70}" type="presParOf" srcId="{FFC99FB3-DACB-4123-9062-DC07F7334897}" destId="{B8BD5769-1744-4BD8-98AF-24A7C37D6F8F}" srcOrd="2" destOrd="0" presId="urn:microsoft.com/office/officeart/2008/layout/TitledPictureBlocks"/>
    <dgm:cxn modelId="{114F9589-54C3-4F41-B45B-B7397B627838}" type="presParOf" srcId="{DF9E4652-5AFD-4730-8675-E3847C9DFE32}" destId="{5BE7611E-FB29-48C9-8876-5CC1808AF858}" srcOrd="7" destOrd="0" presId="urn:microsoft.com/office/officeart/2008/layout/TitledPictureBlocks"/>
    <dgm:cxn modelId="{E062A0D5-8579-43B0-B817-59DAC3D04363}" type="presParOf" srcId="{DF9E4652-5AFD-4730-8675-E3847C9DFE32}" destId="{3DA29FCE-38F8-4735-A409-425A4B5D0EFF}" srcOrd="8" destOrd="0" presId="urn:microsoft.com/office/officeart/2008/layout/TitledPictureBlocks"/>
    <dgm:cxn modelId="{CD237270-B0DD-4083-836C-22A152511F2C}" type="presParOf" srcId="{3DA29FCE-38F8-4735-A409-425A4B5D0EFF}" destId="{29E2FCF5-E6DD-40B5-B746-71686D1951A9}" srcOrd="0" destOrd="0" presId="urn:microsoft.com/office/officeart/2008/layout/TitledPictureBlocks"/>
    <dgm:cxn modelId="{27A75F62-919A-4E8C-AC13-C39A6631C365}" type="presParOf" srcId="{3DA29FCE-38F8-4735-A409-425A4B5D0EFF}" destId="{284ADE1A-804E-45A5-A013-FD37F27BD611}" srcOrd="1" destOrd="0" presId="urn:microsoft.com/office/officeart/2008/layout/TitledPictureBlocks"/>
    <dgm:cxn modelId="{D84EC368-D016-4FBD-9ED8-6B9CBACD28C1}" type="presParOf" srcId="{3DA29FCE-38F8-4735-A409-425A4B5D0EFF}" destId="{643578C3-AF2C-4BCE-B41B-E2B61049CA0C}"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68F6D-2C06-4067-AB00-0FFDE46D03F7}">
      <dsp:nvSpPr>
        <dsp:cNvPr id="0" name=""/>
        <dsp:cNvSpPr/>
      </dsp:nvSpPr>
      <dsp:spPr>
        <a:xfrm>
          <a:off x="199" y="773447"/>
          <a:ext cx="1674213" cy="14185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90E29C8-05F3-47B0-9695-C9E739CAF086}">
      <dsp:nvSpPr>
        <dsp:cNvPr id="0" name=""/>
        <dsp:cNvSpPr/>
      </dsp:nvSpPr>
      <dsp:spPr>
        <a:xfrm>
          <a:off x="1451468" y="971956"/>
          <a:ext cx="793887" cy="8262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solidFill>
                <a:schemeClr val="tx1"/>
              </a:solidFill>
              <a:latin typeface="Arial Black" pitchFamily="34" charset="0"/>
            </a:rPr>
            <a:t>Novice teacher </a:t>
          </a:r>
          <a:endParaRPr lang="en-SG" sz="800" kern="1200" dirty="0">
            <a:solidFill>
              <a:schemeClr val="tx1"/>
            </a:solidFill>
            <a:latin typeface="Arial Black" pitchFamily="34" charset="0"/>
          </a:endParaRPr>
        </a:p>
        <a:p>
          <a:pPr marL="57150" lvl="1" indent="-57150" algn="l" defTabSz="355600">
            <a:lnSpc>
              <a:spcPct val="90000"/>
            </a:lnSpc>
            <a:spcBef>
              <a:spcPct val="0"/>
            </a:spcBef>
            <a:spcAft>
              <a:spcPct val="15000"/>
            </a:spcAft>
            <a:buChar char="••"/>
          </a:pPr>
          <a:r>
            <a:rPr lang="en-SG" sz="800" kern="1200" dirty="0" smtClean="0">
              <a:solidFill>
                <a:schemeClr val="tx1"/>
              </a:solidFill>
              <a:latin typeface="Arial Black" pitchFamily="34" charset="0"/>
            </a:rPr>
            <a:t> 1 year</a:t>
          </a:r>
          <a:endParaRPr lang="en-SG" sz="800" kern="1200" dirty="0">
            <a:solidFill>
              <a:schemeClr val="tx1"/>
            </a:solidFill>
            <a:latin typeface="Arial Black" pitchFamily="34" charset="0"/>
          </a:endParaRPr>
        </a:p>
      </dsp:txBody>
      <dsp:txXfrm>
        <a:off x="1474720" y="995208"/>
        <a:ext cx="747383" cy="779776"/>
      </dsp:txXfrm>
    </dsp:sp>
    <dsp:sp modelId="{73F36C41-8E04-431C-ADF5-B92753489576}">
      <dsp:nvSpPr>
        <dsp:cNvPr id="0" name=""/>
        <dsp:cNvSpPr/>
      </dsp:nvSpPr>
      <dsp:spPr>
        <a:xfrm>
          <a:off x="199" y="502959"/>
          <a:ext cx="1674213" cy="2442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Arial Black" pitchFamily="34" charset="0"/>
            </a:rPr>
            <a:t>Chan Su </a:t>
          </a:r>
          <a:r>
            <a:rPr lang="en-US" sz="800" kern="1200" dirty="0" err="1" smtClean="0">
              <a:solidFill>
                <a:schemeClr val="tx1"/>
              </a:solidFill>
              <a:latin typeface="Arial Black" pitchFamily="34" charset="0"/>
            </a:rPr>
            <a:t>Xuan</a:t>
          </a:r>
          <a:endParaRPr lang="en-SG" sz="800" kern="1200" dirty="0">
            <a:solidFill>
              <a:schemeClr val="tx1"/>
            </a:solidFill>
            <a:latin typeface="Arial Black" pitchFamily="34" charset="0"/>
          </a:endParaRPr>
        </a:p>
      </dsp:txBody>
      <dsp:txXfrm>
        <a:off x="199" y="502959"/>
        <a:ext cx="1674213" cy="244268"/>
      </dsp:txXfrm>
    </dsp:sp>
    <dsp:sp modelId="{FCB913E5-6E28-4899-8887-EDBE0C027C98}">
      <dsp:nvSpPr>
        <dsp:cNvPr id="0" name=""/>
        <dsp:cNvSpPr/>
      </dsp:nvSpPr>
      <dsp:spPr>
        <a:xfrm>
          <a:off x="2513825" y="773447"/>
          <a:ext cx="1674213" cy="141855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2B33D8D-9906-4A9B-A3C2-EE8DEC1C795A}">
      <dsp:nvSpPr>
        <dsp:cNvPr id="0" name=""/>
        <dsp:cNvSpPr/>
      </dsp:nvSpPr>
      <dsp:spPr>
        <a:xfrm>
          <a:off x="3965095" y="971956"/>
          <a:ext cx="793887" cy="8262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 tIns="3810" rIns="3810" bIns="3810" numCol="1" spcCol="1270" anchor="ctr" anchorCtr="0">
          <a:noAutofit/>
        </a:bodyPr>
        <a:lstStyle/>
        <a:p>
          <a:pPr marL="57150" lvl="1" indent="-57150" algn="l" defTabSz="44450">
            <a:lnSpc>
              <a:spcPct val="90000"/>
            </a:lnSpc>
            <a:spcBef>
              <a:spcPct val="0"/>
            </a:spcBef>
            <a:spcAft>
              <a:spcPct val="15000"/>
            </a:spcAft>
            <a:buChar char="••"/>
          </a:pPr>
          <a:endParaRPr lang="en-SG" sz="100" kern="1200" dirty="0">
            <a:solidFill>
              <a:schemeClr val="tx1"/>
            </a:solidFill>
            <a:latin typeface="Arial Black" pitchFamily="34" charset="0"/>
          </a:endParaRPr>
        </a:p>
        <a:p>
          <a:pPr marL="57150" lvl="1" indent="-57150" algn="l" defTabSz="400050">
            <a:lnSpc>
              <a:spcPct val="90000"/>
            </a:lnSpc>
            <a:spcBef>
              <a:spcPct val="0"/>
            </a:spcBef>
            <a:spcAft>
              <a:spcPct val="15000"/>
            </a:spcAft>
            <a:buChar char="••"/>
          </a:pPr>
          <a:r>
            <a:rPr lang="en-US" sz="900" kern="1200" smtClean="0">
              <a:solidFill>
                <a:schemeClr val="tx1"/>
              </a:solidFill>
              <a:latin typeface="Arial Black" pitchFamily="34" charset="0"/>
            </a:rPr>
            <a:t>Novice teacher </a:t>
          </a:r>
          <a:endParaRPr lang="en-SG" sz="900" kern="1200" dirty="0">
            <a:solidFill>
              <a:schemeClr val="tx1"/>
            </a:solidFill>
            <a:latin typeface="Arial Black" pitchFamily="34" charset="0"/>
          </a:endParaRPr>
        </a:p>
        <a:p>
          <a:pPr marL="57150" lvl="1" indent="-57150" algn="l" defTabSz="400050">
            <a:lnSpc>
              <a:spcPct val="90000"/>
            </a:lnSpc>
            <a:spcBef>
              <a:spcPct val="0"/>
            </a:spcBef>
            <a:spcAft>
              <a:spcPct val="15000"/>
            </a:spcAft>
            <a:buChar char="••"/>
          </a:pPr>
          <a:r>
            <a:rPr lang="en-SG" sz="900" kern="1200" smtClean="0">
              <a:solidFill>
                <a:schemeClr val="tx1"/>
              </a:solidFill>
              <a:latin typeface="Arial Black" pitchFamily="34" charset="0"/>
            </a:rPr>
            <a:t>1 year</a:t>
          </a:r>
          <a:endParaRPr lang="en-SG" sz="900" kern="1200" dirty="0">
            <a:solidFill>
              <a:schemeClr val="tx1"/>
            </a:solidFill>
            <a:latin typeface="Arial Black" pitchFamily="34" charset="0"/>
          </a:endParaRPr>
        </a:p>
      </dsp:txBody>
      <dsp:txXfrm>
        <a:off x="3988347" y="995208"/>
        <a:ext cx="747383" cy="779776"/>
      </dsp:txXfrm>
    </dsp:sp>
    <dsp:sp modelId="{E02B25F3-0BCB-4A88-868E-0EE87BD6E9B8}">
      <dsp:nvSpPr>
        <dsp:cNvPr id="0" name=""/>
        <dsp:cNvSpPr/>
      </dsp:nvSpPr>
      <dsp:spPr>
        <a:xfrm>
          <a:off x="2513825" y="502959"/>
          <a:ext cx="1674213" cy="244268"/>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Arial Black" pitchFamily="34" charset="0"/>
            </a:rPr>
            <a:t>Valerie Tan</a:t>
          </a:r>
          <a:endParaRPr lang="en-SG" sz="800" kern="1200" dirty="0">
            <a:solidFill>
              <a:schemeClr val="tx1"/>
            </a:solidFill>
            <a:latin typeface="Arial Black" pitchFamily="34" charset="0"/>
          </a:endParaRPr>
        </a:p>
      </dsp:txBody>
      <dsp:txXfrm>
        <a:off x="2513825" y="502959"/>
        <a:ext cx="1674213" cy="244268"/>
      </dsp:txXfrm>
    </dsp:sp>
    <dsp:sp modelId="{058946A1-76EB-4300-88DC-4B753D521527}">
      <dsp:nvSpPr>
        <dsp:cNvPr id="0" name=""/>
        <dsp:cNvSpPr/>
      </dsp:nvSpPr>
      <dsp:spPr>
        <a:xfrm>
          <a:off x="5027451" y="773447"/>
          <a:ext cx="1674213" cy="14185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50C52DC-E58C-4F1C-917A-A47E9C9AA52D}">
      <dsp:nvSpPr>
        <dsp:cNvPr id="0" name=""/>
        <dsp:cNvSpPr/>
      </dsp:nvSpPr>
      <dsp:spPr>
        <a:xfrm>
          <a:off x="6478721" y="971956"/>
          <a:ext cx="793887" cy="8262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solidFill>
                <a:schemeClr val="tx1"/>
              </a:solidFill>
              <a:latin typeface="Arial Black" pitchFamily="34" charset="0"/>
            </a:rPr>
            <a:t>Research teacher 2013</a:t>
          </a:r>
          <a:endParaRPr lang="en-SG" sz="800" kern="1200" dirty="0">
            <a:solidFill>
              <a:schemeClr val="tx1"/>
            </a:solidFill>
            <a:latin typeface="Arial Black" pitchFamily="34" charset="0"/>
          </a:endParaRPr>
        </a:p>
        <a:p>
          <a:pPr marL="57150" lvl="1" indent="-57150" algn="l" defTabSz="355600">
            <a:lnSpc>
              <a:spcPct val="90000"/>
            </a:lnSpc>
            <a:spcBef>
              <a:spcPct val="0"/>
            </a:spcBef>
            <a:spcAft>
              <a:spcPct val="15000"/>
            </a:spcAft>
            <a:buChar char="••"/>
          </a:pPr>
          <a:r>
            <a:rPr lang="en-US" sz="800" kern="1200" dirty="0" smtClean="0">
              <a:solidFill>
                <a:schemeClr val="tx1"/>
              </a:solidFill>
              <a:latin typeface="Arial Black" pitchFamily="34" charset="0"/>
            </a:rPr>
            <a:t>2 </a:t>
          </a:r>
          <a:r>
            <a:rPr lang="en-US" sz="800" kern="1200" dirty="0" err="1" smtClean="0">
              <a:solidFill>
                <a:schemeClr val="tx1"/>
              </a:solidFill>
              <a:latin typeface="Arial Black" pitchFamily="34" charset="0"/>
            </a:rPr>
            <a:t>yrs</a:t>
          </a:r>
          <a:endParaRPr lang="en-SG" sz="800" kern="1200" dirty="0">
            <a:solidFill>
              <a:schemeClr val="tx1"/>
            </a:solidFill>
            <a:latin typeface="Arial Black" pitchFamily="34" charset="0"/>
          </a:endParaRPr>
        </a:p>
      </dsp:txBody>
      <dsp:txXfrm>
        <a:off x="6501973" y="995208"/>
        <a:ext cx="747383" cy="779776"/>
      </dsp:txXfrm>
    </dsp:sp>
    <dsp:sp modelId="{807EC8C5-B3F9-472E-9089-847D8E8BF1CD}">
      <dsp:nvSpPr>
        <dsp:cNvPr id="0" name=""/>
        <dsp:cNvSpPr/>
      </dsp:nvSpPr>
      <dsp:spPr>
        <a:xfrm>
          <a:off x="5027451" y="502959"/>
          <a:ext cx="1674213" cy="244268"/>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Arial Black" pitchFamily="34" charset="0"/>
            </a:rPr>
            <a:t>Selene Tung</a:t>
          </a:r>
          <a:endParaRPr lang="en-SG" sz="800" kern="1200" dirty="0">
            <a:solidFill>
              <a:schemeClr val="tx1"/>
            </a:solidFill>
            <a:latin typeface="Arial Black" pitchFamily="34" charset="0"/>
          </a:endParaRPr>
        </a:p>
      </dsp:txBody>
      <dsp:txXfrm>
        <a:off x="5027451" y="502959"/>
        <a:ext cx="1674213" cy="244268"/>
      </dsp:txXfrm>
    </dsp:sp>
    <dsp:sp modelId="{9EE97B57-6C49-46A4-A539-781DB9FF3698}">
      <dsp:nvSpPr>
        <dsp:cNvPr id="0" name=""/>
        <dsp:cNvSpPr/>
      </dsp:nvSpPr>
      <dsp:spPr>
        <a:xfrm>
          <a:off x="1163214" y="2687000"/>
          <a:ext cx="1674213" cy="141855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8BD5769-1744-4BD8-98AF-24A7C37D6F8F}">
      <dsp:nvSpPr>
        <dsp:cNvPr id="0" name=""/>
        <dsp:cNvSpPr/>
      </dsp:nvSpPr>
      <dsp:spPr>
        <a:xfrm>
          <a:off x="2614484" y="2885510"/>
          <a:ext cx="793887" cy="8262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57150" lvl="1" indent="-57150" algn="l" defTabSz="311150">
            <a:lnSpc>
              <a:spcPct val="90000"/>
            </a:lnSpc>
            <a:spcBef>
              <a:spcPct val="0"/>
            </a:spcBef>
            <a:spcAft>
              <a:spcPct val="15000"/>
            </a:spcAft>
            <a:buChar char="••"/>
          </a:pPr>
          <a:r>
            <a:rPr lang="en-US" sz="700" kern="1200" dirty="0" smtClean="0">
              <a:solidFill>
                <a:schemeClr val="tx1"/>
              </a:solidFill>
              <a:latin typeface="Arial Black" pitchFamily="34" charset="0"/>
            </a:rPr>
            <a:t>Mentoring teacher</a:t>
          </a:r>
          <a:endParaRPr lang="en-SG" sz="700" kern="1200" dirty="0">
            <a:solidFill>
              <a:schemeClr val="tx1"/>
            </a:solidFill>
            <a:latin typeface="Arial Black" pitchFamily="34" charset="0"/>
          </a:endParaRPr>
        </a:p>
        <a:p>
          <a:pPr marL="57150" lvl="1" indent="-57150" algn="l" defTabSz="311150">
            <a:lnSpc>
              <a:spcPct val="90000"/>
            </a:lnSpc>
            <a:spcBef>
              <a:spcPct val="0"/>
            </a:spcBef>
            <a:spcAft>
              <a:spcPct val="15000"/>
            </a:spcAft>
            <a:buChar char="••"/>
          </a:pPr>
          <a:r>
            <a:rPr lang="en-US" sz="700" kern="1200" dirty="0" smtClean="0">
              <a:solidFill>
                <a:schemeClr val="tx1"/>
              </a:solidFill>
              <a:latin typeface="Arial Black" pitchFamily="34" charset="0"/>
            </a:rPr>
            <a:t>Research teacher 2012</a:t>
          </a:r>
        </a:p>
        <a:p>
          <a:pPr marL="57150" lvl="1" indent="-57150" algn="l" defTabSz="311150">
            <a:lnSpc>
              <a:spcPct val="90000"/>
            </a:lnSpc>
            <a:spcBef>
              <a:spcPct val="0"/>
            </a:spcBef>
            <a:spcAft>
              <a:spcPct val="15000"/>
            </a:spcAft>
            <a:buChar char="••"/>
          </a:pPr>
          <a:r>
            <a:rPr lang="en-US" sz="700" kern="1200" dirty="0" smtClean="0">
              <a:solidFill>
                <a:schemeClr val="tx1"/>
              </a:solidFill>
              <a:latin typeface="Arial Black" pitchFamily="34" charset="0"/>
            </a:rPr>
            <a:t>2 </a:t>
          </a:r>
          <a:r>
            <a:rPr lang="en-US" sz="700" kern="1200" dirty="0" err="1" smtClean="0">
              <a:solidFill>
                <a:schemeClr val="tx1"/>
              </a:solidFill>
              <a:latin typeface="Arial Black" pitchFamily="34" charset="0"/>
            </a:rPr>
            <a:t>yrs</a:t>
          </a:r>
          <a:endParaRPr lang="en-SG" sz="700" kern="1200" dirty="0">
            <a:solidFill>
              <a:schemeClr val="tx1"/>
            </a:solidFill>
            <a:latin typeface="Arial Black" pitchFamily="34" charset="0"/>
          </a:endParaRPr>
        </a:p>
      </dsp:txBody>
      <dsp:txXfrm>
        <a:off x="2637736" y="2908762"/>
        <a:ext cx="747383" cy="779776"/>
      </dsp:txXfrm>
    </dsp:sp>
    <dsp:sp modelId="{4532A928-0023-4F62-A7D7-EBE42D8565A4}">
      <dsp:nvSpPr>
        <dsp:cNvPr id="0" name=""/>
        <dsp:cNvSpPr/>
      </dsp:nvSpPr>
      <dsp:spPr>
        <a:xfrm>
          <a:off x="1163214" y="2416513"/>
          <a:ext cx="1674213" cy="244268"/>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latin typeface="Arial Black" pitchFamily="34" charset="0"/>
            </a:rPr>
            <a:t>Lynn Yeo</a:t>
          </a:r>
          <a:endParaRPr lang="en-SG" sz="700" kern="1200" dirty="0">
            <a:solidFill>
              <a:schemeClr val="tx1"/>
            </a:solidFill>
            <a:latin typeface="Arial Black" pitchFamily="34" charset="0"/>
          </a:endParaRPr>
        </a:p>
      </dsp:txBody>
      <dsp:txXfrm>
        <a:off x="1163214" y="2416513"/>
        <a:ext cx="1674213" cy="244268"/>
      </dsp:txXfrm>
    </dsp:sp>
    <dsp:sp modelId="{284ADE1A-804E-45A5-A013-FD37F27BD611}">
      <dsp:nvSpPr>
        <dsp:cNvPr id="0" name=""/>
        <dsp:cNvSpPr/>
      </dsp:nvSpPr>
      <dsp:spPr>
        <a:xfrm>
          <a:off x="3676840" y="2687000"/>
          <a:ext cx="1674213" cy="14185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43578C3-AF2C-4BCE-B41B-E2B61049CA0C}">
      <dsp:nvSpPr>
        <dsp:cNvPr id="0" name=""/>
        <dsp:cNvSpPr/>
      </dsp:nvSpPr>
      <dsp:spPr>
        <a:xfrm>
          <a:off x="5512383" y="2885931"/>
          <a:ext cx="1169078" cy="8262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57150" lvl="1" indent="-57150" algn="l" defTabSz="311150">
            <a:lnSpc>
              <a:spcPct val="90000"/>
            </a:lnSpc>
            <a:spcBef>
              <a:spcPct val="0"/>
            </a:spcBef>
            <a:spcAft>
              <a:spcPct val="15000"/>
            </a:spcAft>
            <a:buChar char="••"/>
          </a:pPr>
          <a:r>
            <a:rPr lang="en-US" sz="700" b="1" kern="1200" dirty="0" smtClean="0">
              <a:solidFill>
                <a:schemeClr val="tx1"/>
              </a:solidFill>
              <a:latin typeface="Arial Black" pitchFamily="34" charset="0"/>
            </a:rPr>
            <a:t>Vice-Principal cum mentoring teacher</a:t>
          </a:r>
          <a:endParaRPr lang="en-SG" sz="700" b="1" kern="1200" dirty="0">
            <a:solidFill>
              <a:schemeClr val="tx1"/>
            </a:solidFill>
            <a:latin typeface="Arial Black" pitchFamily="34" charset="0"/>
          </a:endParaRPr>
        </a:p>
        <a:p>
          <a:pPr marL="57150" lvl="1" indent="-57150" algn="l" defTabSz="311150">
            <a:lnSpc>
              <a:spcPct val="90000"/>
            </a:lnSpc>
            <a:spcBef>
              <a:spcPct val="0"/>
            </a:spcBef>
            <a:spcAft>
              <a:spcPct val="15000"/>
            </a:spcAft>
            <a:buChar char="••"/>
          </a:pPr>
          <a:r>
            <a:rPr lang="en-US" sz="700" b="1" kern="1200" dirty="0" smtClean="0">
              <a:solidFill>
                <a:schemeClr val="tx1"/>
              </a:solidFill>
              <a:latin typeface="Arial Black" pitchFamily="34" charset="0"/>
            </a:rPr>
            <a:t>Research teacher  2011 &amp; 2010)</a:t>
          </a:r>
        </a:p>
        <a:p>
          <a:pPr marL="57150" lvl="1" indent="-57150" algn="l" defTabSz="311150">
            <a:lnSpc>
              <a:spcPct val="90000"/>
            </a:lnSpc>
            <a:spcBef>
              <a:spcPct val="0"/>
            </a:spcBef>
            <a:spcAft>
              <a:spcPct val="15000"/>
            </a:spcAft>
            <a:buChar char="••"/>
          </a:pPr>
          <a:r>
            <a:rPr lang="en-SG" sz="700" b="1" kern="1200" dirty="0" smtClean="0">
              <a:solidFill>
                <a:schemeClr val="tx1"/>
              </a:solidFill>
              <a:latin typeface="Arial Black" pitchFamily="34" charset="0"/>
            </a:rPr>
            <a:t>4 years</a:t>
          </a:r>
          <a:endParaRPr lang="en-SG" sz="700" b="1" kern="1200" dirty="0">
            <a:solidFill>
              <a:schemeClr val="tx1"/>
            </a:solidFill>
            <a:latin typeface="Arial Black" pitchFamily="34" charset="0"/>
          </a:endParaRPr>
        </a:p>
      </dsp:txBody>
      <dsp:txXfrm>
        <a:off x="5536584" y="2910132"/>
        <a:ext cx="1120676" cy="777878"/>
      </dsp:txXfrm>
    </dsp:sp>
    <dsp:sp modelId="{29E2FCF5-E6DD-40B5-B746-71686D1951A9}">
      <dsp:nvSpPr>
        <dsp:cNvPr id="0" name=""/>
        <dsp:cNvSpPr/>
      </dsp:nvSpPr>
      <dsp:spPr>
        <a:xfrm>
          <a:off x="3676840" y="2416513"/>
          <a:ext cx="1674213" cy="244268"/>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lack" pitchFamily="34" charset="0"/>
            </a:rPr>
            <a:t>Joey Yuen</a:t>
          </a:r>
          <a:endParaRPr lang="en-SG" sz="700" b="1" kern="1200" dirty="0">
            <a:solidFill>
              <a:schemeClr val="tx1"/>
            </a:solidFill>
            <a:latin typeface="Arial Black" pitchFamily="34" charset="0"/>
          </a:endParaRPr>
        </a:p>
      </dsp:txBody>
      <dsp:txXfrm>
        <a:off x="3676840" y="2416513"/>
        <a:ext cx="1674213" cy="244268"/>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FB581-8A32-4027-A15B-EE21B27026CF}" type="datetimeFigureOut">
              <a:rPr lang="en-SG" smtClean="0"/>
              <a:pPr/>
              <a:t>14/2/2014</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9B004-F03E-404E-AA98-CF5215C8D305}" type="slidenum">
              <a:rPr lang="en-SG" smtClean="0"/>
              <a:pPr/>
              <a:t>‹#›</a:t>
            </a:fld>
            <a:endParaRPr lang="en-SG"/>
          </a:p>
        </p:txBody>
      </p:sp>
    </p:spTree>
    <p:extLst>
      <p:ext uri="{BB962C8B-B14F-4D97-AF65-F5344CB8AC3E}">
        <p14:creationId xmlns:p14="http://schemas.microsoft.com/office/powerpoint/2010/main" val="386326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dirty="0" smtClean="0"/>
              <a:t>The Singapore pre-school landscape today comprises both kindergartens and child care centres.</a:t>
            </a:r>
          </a:p>
          <a:p>
            <a:endParaRPr lang="en-SG" dirty="0"/>
          </a:p>
        </p:txBody>
      </p:sp>
      <p:sp>
        <p:nvSpPr>
          <p:cNvPr id="4" name="Slide Number Placeholder 3"/>
          <p:cNvSpPr>
            <a:spLocks noGrp="1"/>
          </p:cNvSpPr>
          <p:nvPr>
            <p:ph type="sldNum" sz="quarter" idx="10"/>
          </p:nvPr>
        </p:nvSpPr>
        <p:spPr/>
        <p:txBody>
          <a:bodyPr/>
          <a:lstStyle/>
          <a:p>
            <a:fld id="{D6C9B004-F03E-404E-AA98-CF5215C8D305}" type="slidenum">
              <a:rPr lang="en-SG" smtClean="0"/>
              <a:pPr/>
              <a:t>3</a:t>
            </a:fld>
            <a:endParaRPr lang="en-S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22</a:t>
            </a:fld>
            <a:endParaRPr lang="en-SG" dirty="0"/>
          </a:p>
        </p:txBody>
      </p:sp>
    </p:spTree>
    <p:extLst>
      <p:ext uri="{BB962C8B-B14F-4D97-AF65-F5344CB8AC3E}">
        <p14:creationId xmlns:p14="http://schemas.microsoft.com/office/powerpoint/2010/main" val="159199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Language</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than/ less than (consistent language)</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Children’s thinking and learning</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Children are visual and take things literally (size vs quantity)</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Way they count the counters</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Differentiation (advanced learners and struggling learners)</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Given 2 numbers and 2 blanks (open-ended)</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Differentiation (One to one counting – arrangement of materials is impt)</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Content</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Content (chose of number less than 20), teach less than in another lesson</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23</a:t>
            </a:fld>
            <a:endParaRPr lang="en-SG" dirty="0"/>
          </a:p>
        </p:txBody>
      </p:sp>
    </p:spTree>
    <p:extLst>
      <p:ext uri="{BB962C8B-B14F-4D97-AF65-F5344CB8AC3E}">
        <p14:creationId xmlns:p14="http://schemas.microsoft.com/office/powerpoint/2010/main" val="159199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dirty="0" smtClean="0"/>
              <a:t>The Early Childhood and Development Agency (ECDA) will serve as the regulatory and developmental authority for the early childhood sector in Singapore, overseeing all aspects of children’s development below the age of 6, across both kindergartens and child care centres. </a:t>
            </a:r>
            <a:endParaRPr lang="en-SG" dirty="0"/>
          </a:p>
        </p:txBody>
      </p:sp>
      <p:sp>
        <p:nvSpPr>
          <p:cNvPr id="4" name="Slide Number Placeholder 3"/>
          <p:cNvSpPr>
            <a:spLocks noGrp="1"/>
          </p:cNvSpPr>
          <p:nvPr>
            <p:ph type="sldNum" sz="quarter" idx="10"/>
          </p:nvPr>
        </p:nvSpPr>
        <p:spPr/>
        <p:txBody>
          <a:bodyPr/>
          <a:lstStyle/>
          <a:p>
            <a:fld id="{D6C9B004-F03E-404E-AA98-CF5215C8D305}" type="slidenum">
              <a:rPr lang="en-SG" smtClean="0"/>
              <a:pPr/>
              <a:t>4</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
            </a:pPr>
            <a:r>
              <a:rPr lang="en-SG" sz="3200" dirty="0" smtClean="0"/>
              <a:t>2010: 10 kindergartens</a:t>
            </a:r>
          </a:p>
          <a:p>
            <a:pPr lvl="2">
              <a:buFont typeface="Wingdings" panose="05000000000000000000" pitchFamily="2" charset="2"/>
              <a:buChar char="§"/>
            </a:pPr>
            <a:r>
              <a:rPr lang="en-SG" sz="3200" dirty="0" smtClean="0"/>
              <a:t>2011: 15 kindergartens </a:t>
            </a:r>
          </a:p>
          <a:p>
            <a:pPr lvl="2">
              <a:buFont typeface="Wingdings" panose="05000000000000000000" pitchFamily="2" charset="2"/>
              <a:buChar char="§"/>
            </a:pPr>
            <a:r>
              <a:rPr lang="en-SG" sz="3200" dirty="0" smtClean="0"/>
              <a:t>2012: 23 kindergartens </a:t>
            </a:r>
          </a:p>
          <a:p>
            <a:pPr lvl="2">
              <a:buFont typeface="Wingdings" panose="05000000000000000000" pitchFamily="2" charset="2"/>
              <a:buChar char="§"/>
            </a:pPr>
            <a:r>
              <a:rPr lang="en-SG" sz="3200" dirty="0" smtClean="0"/>
              <a:t>2013: 32 kindergartens </a:t>
            </a:r>
          </a:p>
          <a:p>
            <a:endParaRPr lang="en-SG" dirty="0"/>
          </a:p>
        </p:txBody>
      </p:sp>
      <p:sp>
        <p:nvSpPr>
          <p:cNvPr id="4" name="Slide Number Placeholder 3"/>
          <p:cNvSpPr>
            <a:spLocks noGrp="1"/>
          </p:cNvSpPr>
          <p:nvPr>
            <p:ph type="sldNum" sz="quarter" idx="10"/>
          </p:nvPr>
        </p:nvSpPr>
        <p:spPr/>
        <p:txBody>
          <a:bodyPr/>
          <a:lstStyle/>
          <a:p>
            <a:fld id="{D6C9B004-F03E-404E-AA98-CF5215C8D305}" type="slidenum">
              <a:rPr lang="en-SG" smtClean="0"/>
              <a:pPr/>
              <a:t>6</a:t>
            </a:fld>
            <a:endParaRPr lang="en-SG"/>
          </a:p>
        </p:txBody>
      </p:sp>
    </p:spTree>
    <p:extLst>
      <p:ext uri="{BB962C8B-B14F-4D97-AF65-F5344CB8AC3E}">
        <p14:creationId xmlns:p14="http://schemas.microsoft.com/office/powerpoint/2010/main" val="40274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lt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Calibri" pitchFamily="34" charset="0"/>
              </a:defRPr>
            </a:lvl1pPr>
            <a:lvl2pPr marL="742950" indent="-285750" defTabSz="906463" eaLnBrk="0" hangingPunct="0">
              <a:spcBef>
                <a:spcPct val="30000"/>
              </a:spcBef>
              <a:defRPr sz="1200">
                <a:solidFill>
                  <a:schemeClr val="tx1"/>
                </a:solidFill>
                <a:latin typeface="Calibri" pitchFamily="34" charset="0"/>
              </a:defRPr>
            </a:lvl2pPr>
            <a:lvl3pPr marL="1143000" indent="-228600" defTabSz="906463" eaLnBrk="0" hangingPunct="0">
              <a:spcBef>
                <a:spcPct val="30000"/>
              </a:spcBef>
              <a:defRPr sz="1200">
                <a:solidFill>
                  <a:schemeClr val="tx1"/>
                </a:solidFill>
                <a:latin typeface="Calibri" pitchFamily="34" charset="0"/>
              </a:defRPr>
            </a:lvl3pPr>
            <a:lvl4pPr marL="1600200" indent="-228600" defTabSz="906463" eaLnBrk="0" hangingPunct="0">
              <a:spcBef>
                <a:spcPct val="30000"/>
              </a:spcBef>
              <a:defRPr sz="1200">
                <a:solidFill>
                  <a:schemeClr val="tx1"/>
                </a:solidFill>
                <a:latin typeface="Calibri" pitchFamily="34" charset="0"/>
              </a:defRPr>
            </a:lvl4pPr>
            <a:lvl5pPr marL="2057400" indent="-228600" defTabSz="906463" eaLnBrk="0" hangingPunct="0">
              <a:spcBef>
                <a:spcPct val="30000"/>
              </a:spcBef>
              <a:defRPr sz="1200">
                <a:solidFill>
                  <a:schemeClr val="tx1"/>
                </a:solidFill>
                <a:latin typeface="Calibri" pitchFamily="34" charset="0"/>
              </a:defRPr>
            </a:lvl5pPr>
            <a:lvl6pPr marL="2514600" indent="-228600" defTabSz="906463" eaLnBrk="0" fontAlgn="base" hangingPunct="0">
              <a:spcBef>
                <a:spcPct val="30000"/>
              </a:spcBef>
              <a:spcAft>
                <a:spcPct val="0"/>
              </a:spcAft>
              <a:defRPr sz="1200">
                <a:solidFill>
                  <a:schemeClr val="tx1"/>
                </a:solidFill>
                <a:latin typeface="Calibri" pitchFamily="34" charset="0"/>
              </a:defRPr>
            </a:lvl6pPr>
            <a:lvl7pPr marL="2971800" indent="-228600" defTabSz="906463" eaLnBrk="0" fontAlgn="base" hangingPunct="0">
              <a:spcBef>
                <a:spcPct val="30000"/>
              </a:spcBef>
              <a:spcAft>
                <a:spcPct val="0"/>
              </a:spcAft>
              <a:defRPr sz="1200">
                <a:solidFill>
                  <a:schemeClr val="tx1"/>
                </a:solidFill>
                <a:latin typeface="Calibri" pitchFamily="34" charset="0"/>
              </a:defRPr>
            </a:lvl7pPr>
            <a:lvl8pPr marL="3429000" indent="-228600" defTabSz="906463" eaLnBrk="0" fontAlgn="base" hangingPunct="0">
              <a:spcBef>
                <a:spcPct val="30000"/>
              </a:spcBef>
              <a:spcAft>
                <a:spcPct val="0"/>
              </a:spcAft>
              <a:defRPr sz="1200">
                <a:solidFill>
                  <a:schemeClr val="tx1"/>
                </a:solidFill>
                <a:latin typeface="Calibri" pitchFamily="34" charset="0"/>
              </a:defRPr>
            </a:lvl8pPr>
            <a:lvl9pPr marL="3886200" indent="-228600" defTabSz="9064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6C146A-4EA8-497C-8561-57692BA2176E}" type="slidenum">
              <a:rPr lang="en-SG" altLang="en-US">
                <a:latin typeface="Arial" charset="0"/>
              </a:rPr>
              <a:pPr eaLnBrk="1" hangingPunct="1">
                <a:spcBef>
                  <a:spcPct val="0"/>
                </a:spcBef>
              </a:pPr>
              <a:t>8</a:t>
            </a:fld>
            <a:endParaRPr lang="en-SG"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6C9B004-F03E-404E-AA98-CF5215C8D305}" type="slidenum">
              <a:rPr lang="en-SG" smtClean="0"/>
              <a:pPr/>
              <a:t>11</a:t>
            </a:fld>
            <a:endParaRPr lang="en-SG"/>
          </a:p>
        </p:txBody>
      </p:sp>
    </p:spTree>
    <p:extLst>
      <p:ext uri="{BB962C8B-B14F-4D97-AF65-F5344CB8AC3E}">
        <p14:creationId xmlns:p14="http://schemas.microsoft.com/office/powerpoint/2010/main" val="423885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15</a:t>
            </a:fld>
            <a:endParaRPr lang="en-SG" dirty="0"/>
          </a:p>
        </p:txBody>
      </p:sp>
    </p:spTree>
    <p:extLst>
      <p:ext uri="{BB962C8B-B14F-4D97-AF65-F5344CB8AC3E}">
        <p14:creationId xmlns:p14="http://schemas.microsoft.com/office/powerpoint/2010/main" val="174494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19</a:t>
            </a:fld>
            <a:endParaRPr lang="en-SG" dirty="0"/>
          </a:p>
        </p:txBody>
      </p:sp>
    </p:spTree>
    <p:extLst>
      <p:ext uri="{BB962C8B-B14F-4D97-AF65-F5344CB8AC3E}">
        <p14:creationId xmlns:p14="http://schemas.microsoft.com/office/powerpoint/2010/main" val="159199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Language</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than/ less than (consistent language)</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Children’s thinking and learning</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Children are visual and take things literally (size vs quantity)</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Way they count the counters</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Differentiation (advanced learners and struggling learners)</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Given 2 numbers and 2 blanks (open-ended)</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Differentiation (One to one counting – arrangement of materials is impt)</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Content</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Content (chose of number less than 20), teach less than in another lesson</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20</a:t>
            </a:fld>
            <a:endParaRPr lang="en-SG" dirty="0"/>
          </a:p>
        </p:txBody>
      </p:sp>
    </p:spTree>
    <p:extLst>
      <p:ext uri="{BB962C8B-B14F-4D97-AF65-F5344CB8AC3E}">
        <p14:creationId xmlns:p14="http://schemas.microsoft.com/office/powerpoint/2010/main" val="159199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Language</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than/ less than (consistent language)</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Children’s thinking and learning</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Children are visual and take things literally (size vs quantity)</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Way they count the counters</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Differentiation (advanced learners and struggling learners)</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Given 2 numbers and 2 blanks (open-ended)</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Differentiation (One to one counting – arrangement of materials is impt)</a:t>
            </a:r>
            <a:endParaRPr lang="en-S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Content</a:t>
            </a:r>
            <a:endParaRPr lang="en-S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Content (chose of number less than 20), teach less than in another lesson</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52C04CF1-F980-4052-95AF-F07FE169CDB0}" type="slidenum">
              <a:rPr lang="en-SG" smtClean="0"/>
              <a:pPr/>
              <a:t>21</a:t>
            </a:fld>
            <a:endParaRPr lang="en-SG" dirty="0"/>
          </a:p>
        </p:txBody>
      </p:sp>
    </p:spTree>
    <p:extLst>
      <p:ext uri="{BB962C8B-B14F-4D97-AF65-F5344CB8AC3E}">
        <p14:creationId xmlns:p14="http://schemas.microsoft.com/office/powerpoint/2010/main" val="159199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C80CF2F4-2D11-4961-9C04-F4BA1FCFD3E8}" type="datetimeFigureOut">
              <a:rPr lang="en-SG" smtClean="0"/>
              <a:pPr/>
              <a:t>14/2/2014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80CF2F4-2D11-4961-9C04-F4BA1FCFD3E8}" type="datetimeFigureOut">
              <a:rPr lang="en-SG" smtClean="0"/>
              <a:pPr/>
              <a:t>14/2/2014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80CF2F4-2D11-4961-9C04-F4BA1FCFD3E8}" type="datetimeFigureOut">
              <a:rPr lang="en-SG" smtClean="0"/>
              <a:pPr/>
              <a:t>14/2/2014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80CF2F4-2D11-4961-9C04-F4BA1FCFD3E8}" type="datetimeFigureOut">
              <a:rPr lang="en-SG" smtClean="0"/>
              <a:pPr/>
              <a:t>14/2/2014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CF2F4-2D11-4961-9C04-F4BA1FCFD3E8}" type="datetimeFigureOut">
              <a:rPr lang="en-SG" smtClean="0"/>
              <a:pPr/>
              <a:t>14/2/2014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C80CF2F4-2D11-4961-9C04-F4BA1FCFD3E8}" type="datetimeFigureOut">
              <a:rPr lang="en-SG" smtClean="0"/>
              <a:pPr/>
              <a:t>14/2/2014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C80CF2F4-2D11-4961-9C04-F4BA1FCFD3E8}" type="datetimeFigureOut">
              <a:rPr lang="en-SG" smtClean="0"/>
              <a:pPr/>
              <a:t>14/2/2014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C80CF2F4-2D11-4961-9C04-F4BA1FCFD3E8}" type="datetimeFigureOut">
              <a:rPr lang="en-SG" smtClean="0"/>
              <a:pPr/>
              <a:t>14/2/2014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CF2F4-2D11-4961-9C04-F4BA1FCFD3E8}" type="datetimeFigureOut">
              <a:rPr lang="en-SG" smtClean="0"/>
              <a:pPr/>
              <a:t>14/2/2014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CF2F4-2D11-4961-9C04-F4BA1FCFD3E8}" type="datetimeFigureOut">
              <a:rPr lang="en-SG" smtClean="0"/>
              <a:pPr/>
              <a:t>14/2/2014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CF2F4-2D11-4961-9C04-F4BA1FCFD3E8}" type="datetimeFigureOut">
              <a:rPr lang="en-SG" smtClean="0"/>
              <a:pPr/>
              <a:t>14/2/2014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F0ACE75-4BEB-4A65-9D7F-989B5BC5F2A5}"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CF2F4-2D11-4961-9C04-F4BA1FCFD3E8}" type="datetimeFigureOut">
              <a:rPr lang="en-SG" smtClean="0"/>
              <a:pPr/>
              <a:t>14/2/2014</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ACE75-4BEB-4A65-9D7F-989B5BC5F2A5}"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vlc-record-2014-02-08-23h20m09s-M2U00087.MPG-.m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peggyfoo@hot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MG_7958.JPG"/>
          <p:cNvPicPr>
            <a:picLocks noChangeAspect="1"/>
          </p:cNvPicPr>
          <p:nvPr/>
        </p:nvPicPr>
        <p:blipFill>
          <a:blip r:embed="rId2" cstate="print"/>
          <a:stretch>
            <a:fillRect/>
          </a:stretch>
        </p:blipFill>
        <p:spPr>
          <a:xfrm>
            <a:off x="-36512" y="11254"/>
            <a:ext cx="9289032" cy="6966774"/>
          </a:xfrm>
          <a:prstGeom prst="rect">
            <a:avLst/>
          </a:prstGeom>
        </p:spPr>
      </p:pic>
      <p:sp>
        <p:nvSpPr>
          <p:cNvPr id="2" name="Title 1"/>
          <p:cNvSpPr>
            <a:spLocks noGrp="1"/>
          </p:cNvSpPr>
          <p:nvPr>
            <p:ph type="ctrTitle"/>
          </p:nvPr>
        </p:nvSpPr>
        <p:spPr>
          <a:xfrm>
            <a:off x="679161" y="260648"/>
            <a:ext cx="7772400" cy="1470025"/>
          </a:xfrm>
        </p:spPr>
        <p:txBody>
          <a:bodyPr>
            <a:normAutofit fontScale="90000"/>
          </a:bodyPr>
          <a:lstStyle/>
          <a:p>
            <a:r>
              <a:rPr lang="en-US" dirty="0" smtClean="0"/>
              <a:t>Lesson Study in</a:t>
            </a:r>
            <a:br>
              <a:rPr lang="en-US" dirty="0" smtClean="0"/>
            </a:br>
            <a:r>
              <a:rPr lang="en-US" dirty="0" smtClean="0"/>
              <a:t>Early Childhood Sector (Singapore)</a:t>
            </a:r>
            <a:br>
              <a:rPr lang="en-US" dirty="0" smtClean="0"/>
            </a:br>
            <a:endParaRPr lang="en-SG" dirty="0"/>
          </a:p>
        </p:txBody>
      </p:sp>
      <p:sp>
        <p:nvSpPr>
          <p:cNvPr id="3" name="Subtitle 2"/>
          <p:cNvSpPr>
            <a:spLocks noGrp="1"/>
          </p:cNvSpPr>
          <p:nvPr>
            <p:ph type="subTitle" idx="1"/>
          </p:nvPr>
        </p:nvSpPr>
        <p:spPr>
          <a:xfrm>
            <a:off x="611560" y="5445224"/>
            <a:ext cx="7992888" cy="1532804"/>
          </a:xfrm>
          <a:solidFill>
            <a:schemeClr val="bg1">
              <a:alpha val="52000"/>
            </a:schemeClr>
          </a:solidFill>
        </p:spPr>
        <p:txBody>
          <a:bodyPr/>
          <a:lstStyle/>
          <a:p>
            <a:r>
              <a:rPr lang="en-US" dirty="0" smtClean="0">
                <a:solidFill>
                  <a:schemeClr val="tx1"/>
                </a:solidFill>
              </a:rPr>
              <a:t>Peggy Foo (Marshall Cavendish Institute)</a:t>
            </a:r>
          </a:p>
          <a:p>
            <a:r>
              <a:rPr lang="en-US" dirty="0" err="1" smtClean="0">
                <a:solidFill>
                  <a:schemeClr val="tx1"/>
                </a:solidFill>
              </a:rPr>
              <a:t>Magdaline</a:t>
            </a:r>
            <a:r>
              <a:rPr lang="en-US" dirty="0" smtClean="0">
                <a:solidFill>
                  <a:schemeClr val="tx1"/>
                </a:solidFill>
              </a:rPr>
              <a:t> Kang </a:t>
            </a:r>
            <a:r>
              <a:rPr lang="en-US" smtClean="0">
                <a:solidFill>
                  <a:schemeClr val="tx1"/>
                </a:solidFill>
              </a:rPr>
              <a:t>(</a:t>
            </a:r>
            <a:r>
              <a:rPr lang="en-US" smtClean="0">
                <a:solidFill>
                  <a:schemeClr val="tx1"/>
                </a:solidFill>
              </a:rPr>
              <a:t>PAP </a:t>
            </a:r>
            <a:r>
              <a:rPr lang="en-US" dirty="0" smtClean="0">
                <a:solidFill>
                  <a:schemeClr val="tx1"/>
                </a:solidFill>
              </a:rPr>
              <a:t>Community Foundation)</a:t>
            </a:r>
            <a:endParaRPr lang="en-SG"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571499" y="1196752"/>
            <a:ext cx="8143875" cy="4929187"/>
            <a:chOff x="500063" y="428625"/>
            <a:chExt cx="8215312" cy="6143625"/>
          </a:xfrm>
        </p:grpSpPr>
        <p:sp>
          <p:nvSpPr>
            <p:cNvPr id="15" name="TextBox 3"/>
            <p:cNvSpPr txBox="1">
              <a:spLocks noChangeArrowheads="1"/>
            </p:cNvSpPr>
            <p:nvPr/>
          </p:nvSpPr>
          <p:spPr bwMode="auto">
            <a:xfrm>
              <a:off x="571500" y="428625"/>
              <a:ext cx="564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itchFamily="18" charset="0"/>
                  <a:ea typeface="MS PGothic" pitchFamily="34" charset="-128"/>
                </a:defRPr>
              </a:lvl1pPr>
              <a:lvl2pPr marL="742950" indent="-285750" eaLnBrk="0" hangingPunct="0">
                <a:defRPr>
                  <a:solidFill>
                    <a:schemeClr val="tx1"/>
                  </a:solidFill>
                  <a:latin typeface="Calisto MT" pitchFamily="18" charset="0"/>
                  <a:ea typeface="MS PGothic" pitchFamily="34" charset="-128"/>
                </a:defRPr>
              </a:lvl2pPr>
              <a:lvl3pPr marL="1143000" indent="-228600" eaLnBrk="0" hangingPunct="0">
                <a:defRPr>
                  <a:solidFill>
                    <a:schemeClr val="tx1"/>
                  </a:solidFill>
                  <a:latin typeface="Calisto MT" pitchFamily="18" charset="0"/>
                  <a:ea typeface="MS PGothic" pitchFamily="34" charset="-128"/>
                </a:defRPr>
              </a:lvl3pPr>
              <a:lvl4pPr marL="1600200" indent="-228600" eaLnBrk="0" hangingPunct="0">
                <a:defRPr>
                  <a:solidFill>
                    <a:schemeClr val="tx1"/>
                  </a:solidFill>
                  <a:latin typeface="Calisto MT" pitchFamily="18" charset="0"/>
                  <a:ea typeface="MS PGothic" pitchFamily="34" charset="-128"/>
                </a:defRPr>
              </a:lvl4pPr>
              <a:lvl5pPr marL="2057400" indent="-228600" eaLnBrk="0" hangingPunct="0">
                <a:defRPr>
                  <a:solidFill>
                    <a:schemeClr val="tx1"/>
                  </a:solidFill>
                  <a:latin typeface="Calisto MT"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Calisto MT"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Calisto MT"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Calisto MT"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Calisto MT" pitchFamily="18" charset="0"/>
                  <a:ea typeface="MS PGothic" pitchFamily="34" charset="-128"/>
                </a:defRPr>
              </a:lvl9pPr>
            </a:lstStyle>
            <a:p>
              <a:pPr eaLnBrk="1" hangingPunct="1"/>
              <a:endParaRPr lang="en-US" dirty="0">
                <a:latin typeface="Calibri" pitchFamily="34" charset="0"/>
              </a:endParaRPr>
            </a:p>
          </p:txBody>
        </p:sp>
        <p:sp>
          <p:nvSpPr>
            <p:cNvPr id="16" name="Rounded Rectangle 15"/>
            <p:cNvSpPr/>
            <p:nvPr/>
          </p:nvSpPr>
          <p:spPr>
            <a:xfrm>
              <a:off x="3357563" y="500063"/>
              <a:ext cx="2500312" cy="107156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Rounded MT Bold" pitchFamily="34" charset="0"/>
                  <a:ea typeface="MS PGothic" pitchFamily="34" charset="-128"/>
                </a:rPr>
                <a:t>Identify Research Theme</a:t>
              </a:r>
              <a:endParaRPr lang="en-SG" dirty="0">
                <a:solidFill>
                  <a:srgbClr val="FFFFFF"/>
                </a:solidFill>
                <a:latin typeface="Arial Rounded MT Bold" pitchFamily="34" charset="0"/>
                <a:ea typeface="MS PGothic" pitchFamily="34" charset="-128"/>
              </a:endParaRPr>
            </a:p>
          </p:txBody>
        </p:sp>
        <p:sp>
          <p:nvSpPr>
            <p:cNvPr id="17" name="Rounded Rectangle 16"/>
            <p:cNvSpPr/>
            <p:nvPr/>
          </p:nvSpPr>
          <p:spPr>
            <a:xfrm>
              <a:off x="3357563" y="2500313"/>
              <a:ext cx="2500312" cy="1071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Rounded MT Bold" pitchFamily="34" charset="0"/>
                  <a:ea typeface="MS PGothic" pitchFamily="34" charset="-128"/>
                </a:rPr>
                <a:t>Plan Lesson</a:t>
              </a:r>
              <a:endParaRPr lang="en-SG" dirty="0">
                <a:solidFill>
                  <a:srgbClr val="FFFFFF"/>
                </a:solidFill>
                <a:latin typeface="Arial Rounded MT Bold" pitchFamily="34" charset="0"/>
                <a:ea typeface="MS PGothic" pitchFamily="34" charset="-128"/>
              </a:endParaRPr>
            </a:p>
          </p:txBody>
        </p:sp>
        <p:sp>
          <p:nvSpPr>
            <p:cNvPr id="18" name="Rounded Rectangle 17"/>
            <p:cNvSpPr/>
            <p:nvPr/>
          </p:nvSpPr>
          <p:spPr>
            <a:xfrm>
              <a:off x="6215063" y="4071938"/>
              <a:ext cx="2500312" cy="107156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Rounded MT Bold" pitchFamily="34" charset="0"/>
                  <a:ea typeface="MS PGothic" pitchFamily="34" charset="-128"/>
                </a:rPr>
                <a:t>Research Lesson</a:t>
              </a:r>
              <a:endParaRPr lang="en-SG" dirty="0">
                <a:solidFill>
                  <a:srgbClr val="FFFFFF"/>
                </a:solidFill>
                <a:latin typeface="Arial Rounded MT Bold" pitchFamily="34" charset="0"/>
                <a:ea typeface="MS PGothic" pitchFamily="34" charset="-128"/>
              </a:endParaRPr>
            </a:p>
          </p:txBody>
        </p:sp>
        <p:sp>
          <p:nvSpPr>
            <p:cNvPr id="19" name="Rounded Rectangle 18"/>
            <p:cNvSpPr/>
            <p:nvPr/>
          </p:nvSpPr>
          <p:spPr>
            <a:xfrm>
              <a:off x="3357563" y="5500688"/>
              <a:ext cx="2500312" cy="107156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Rounded MT Bold" pitchFamily="34" charset="0"/>
                  <a:ea typeface="MS PGothic" pitchFamily="34" charset="-128"/>
                </a:rPr>
                <a:t>Post-Lesson Discussion</a:t>
              </a:r>
              <a:endParaRPr lang="en-SG" dirty="0">
                <a:solidFill>
                  <a:srgbClr val="FFFFFF"/>
                </a:solidFill>
                <a:latin typeface="Arial Rounded MT Bold" pitchFamily="34" charset="0"/>
                <a:ea typeface="MS PGothic" pitchFamily="34" charset="-128"/>
              </a:endParaRPr>
            </a:p>
          </p:txBody>
        </p:sp>
        <p:sp>
          <p:nvSpPr>
            <p:cNvPr id="20" name="Rounded Rectangle 19"/>
            <p:cNvSpPr/>
            <p:nvPr/>
          </p:nvSpPr>
          <p:spPr>
            <a:xfrm>
              <a:off x="500063" y="4071938"/>
              <a:ext cx="2500312" cy="107156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Rounded MT Bold" pitchFamily="34" charset="0"/>
                  <a:ea typeface="MS PGothic" pitchFamily="34" charset="-128"/>
                </a:rPr>
                <a:t>Lesson Plan Revision</a:t>
              </a:r>
              <a:endParaRPr lang="en-SG" dirty="0">
                <a:solidFill>
                  <a:srgbClr val="FFFFFF"/>
                </a:solidFill>
                <a:latin typeface="Arial Rounded MT Bold" pitchFamily="34" charset="0"/>
                <a:ea typeface="MS PGothic" pitchFamily="34" charset="-128"/>
              </a:endParaRPr>
            </a:p>
          </p:txBody>
        </p:sp>
        <p:sp>
          <p:nvSpPr>
            <p:cNvPr id="21" name="Bent-Up Arrow 20"/>
            <p:cNvSpPr/>
            <p:nvPr/>
          </p:nvSpPr>
          <p:spPr>
            <a:xfrm flipV="1">
              <a:off x="6143625" y="2786063"/>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22" name="Bent-Up Arrow 21"/>
            <p:cNvSpPr/>
            <p:nvPr/>
          </p:nvSpPr>
          <p:spPr>
            <a:xfrm rot="16200000" flipH="1">
              <a:off x="6357938" y="5214938"/>
              <a:ext cx="1071562" cy="1643062"/>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23" name="Bent-Up Arrow 22"/>
            <p:cNvSpPr/>
            <p:nvPr/>
          </p:nvSpPr>
          <p:spPr>
            <a:xfrm rot="5400000" flipH="1">
              <a:off x="1464469" y="2250282"/>
              <a:ext cx="1000125" cy="1785937"/>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24" name="Bent-Up Arrow 23"/>
            <p:cNvSpPr/>
            <p:nvPr/>
          </p:nvSpPr>
          <p:spPr>
            <a:xfrm flipH="1">
              <a:off x="857250" y="5286375"/>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25" name="Down Arrow 24"/>
            <p:cNvSpPr/>
            <p:nvPr/>
          </p:nvSpPr>
          <p:spPr>
            <a:xfrm>
              <a:off x="4357688" y="1643063"/>
              <a:ext cx="571500" cy="7858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solidFill>
                  <a:srgbClr val="FFFFFF"/>
                </a:solidFill>
                <a:ea typeface="MS PGothic" pitchFamily="34" charset="-128"/>
              </a:endParaRPr>
            </a:p>
          </p:txBody>
        </p:sp>
      </p:grpSp>
      <p:sp>
        <p:nvSpPr>
          <p:cNvPr id="4" name="Title 3"/>
          <p:cNvSpPr>
            <a:spLocks noGrp="1"/>
          </p:cNvSpPr>
          <p:nvPr>
            <p:ph type="title"/>
          </p:nvPr>
        </p:nvSpPr>
        <p:spPr>
          <a:xfrm>
            <a:off x="457200" y="116632"/>
            <a:ext cx="8229600" cy="1143000"/>
          </a:xfrm>
        </p:spPr>
        <p:txBody>
          <a:bodyPr/>
          <a:lstStyle/>
          <a:p>
            <a:r>
              <a:rPr lang="en-SG" dirty="0" smtClean="0"/>
              <a:t>Lesson Study Cycle</a:t>
            </a:r>
            <a:endParaRPr lang="en-SG" dirty="0"/>
          </a:p>
        </p:txBody>
      </p:sp>
      <p:sp>
        <p:nvSpPr>
          <p:cNvPr id="5" name="Content Placeholder 4"/>
          <p:cNvSpPr>
            <a:spLocks noGrp="1"/>
          </p:cNvSpPr>
          <p:nvPr>
            <p:ph idx="1"/>
          </p:nvPr>
        </p:nvSpPr>
        <p:spPr/>
        <p:txBody>
          <a:bodyPr/>
          <a:lstStyle/>
          <a:p>
            <a:endParaRPr lang="en-SG"/>
          </a:p>
        </p:txBody>
      </p:sp>
    </p:spTree>
    <p:extLst>
      <p:ext uri="{BB962C8B-B14F-4D97-AF65-F5344CB8AC3E}">
        <p14:creationId xmlns:p14="http://schemas.microsoft.com/office/powerpoint/2010/main" val="406361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9552" y="116632"/>
            <a:ext cx="8229600" cy="1143000"/>
          </a:xfrm>
        </p:spPr>
        <p:txBody>
          <a:bodyPr/>
          <a:lstStyle/>
          <a:p>
            <a:r>
              <a:rPr lang="en-SG" dirty="0" smtClean="0"/>
              <a:t>Theme: Rain and Floods</a:t>
            </a:r>
            <a:endParaRPr lang="en-SG" dirty="0"/>
          </a:p>
        </p:txBody>
      </p:sp>
      <p:sp>
        <p:nvSpPr>
          <p:cNvPr id="11" name="Text Placeholder 10"/>
          <p:cNvSpPr>
            <a:spLocks noGrp="1"/>
          </p:cNvSpPr>
          <p:nvPr>
            <p:ph type="body" idx="1"/>
          </p:nvPr>
        </p:nvSpPr>
        <p:spPr>
          <a:xfrm>
            <a:off x="251520" y="1535113"/>
            <a:ext cx="2232248" cy="639762"/>
          </a:xfrm>
        </p:spPr>
        <p:txBody>
          <a:bodyPr/>
          <a:lstStyle/>
          <a:p>
            <a:pPr algn="ctr"/>
            <a:r>
              <a:rPr lang="en-US" sz="2800" dirty="0" smtClean="0"/>
              <a:t>Lesson </a:t>
            </a:r>
            <a:endParaRPr lang="en-SG" sz="2800" dirty="0"/>
          </a:p>
        </p:txBody>
      </p:sp>
      <p:sp>
        <p:nvSpPr>
          <p:cNvPr id="7" name="Content Placeholder 6"/>
          <p:cNvSpPr>
            <a:spLocks noGrp="1"/>
          </p:cNvSpPr>
          <p:nvPr>
            <p:ph sz="half" idx="2"/>
          </p:nvPr>
        </p:nvSpPr>
        <p:spPr>
          <a:xfrm>
            <a:off x="-252536" y="2276872"/>
            <a:ext cx="2384004" cy="3951288"/>
          </a:xfrm>
        </p:spPr>
        <p:txBody>
          <a:bodyPr/>
          <a:lstStyle/>
          <a:p>
            <a:pPr algn="r"/>
            <a:r>
              <a:rPr lang="en-US" sz="2800" dirty="0" smtClean="0"/>
              <a:t>Lesson 1</a:t>
            </a:r>
          </a:p>
          <a:p>
            <a:pPr algn="r"/>
            <a:endParaRPr lang="en-US" sz="2800" dirty="0" smtClean="0"/>
          </a:p>
          <a:p>
            <a:pPr algn="r"/>
            <a:endParaRPr lang="en-US" sz="2800" dirty="0" smtClean="0"/>
          </a:p>
          <a:p>
            <a:pPr algn="r"/>
            <a:r>
              <a:rPr lang="en-US" sz="2800" dirty="0" smtClean="0">
                <a:solidFill>
                  <a:srgbClr val="FF0000"/>
                </a:solidFill>
              </a:rPr>
              <a:t>Lesson 2</a:t>
            </a:r>
          </a:p>
          <a:p>
            <a:pPr algn="r"/>
            <a:endParaRPr lang="en-US" sz="2800" dirty="0" smtClean="0"/>
          </a:p>
          <a:p>
            <a:pPr algn="r"/>
            <a:r>
              <a:rPr lang="en-US" sz="2800" dirty="0" smtClean="0"/>
              <a:t>Lesson 3</a:t>
            </a:r>
          </a:p>
          <a:p>
            <a:pPr>
              <a:buNone/>
            </a:pPr>
            <a:endParaRPr lang="en-US" sz="2800" dirty="0" smtClean="0"/>
          </a:p>
        </p:txBody>
      </p:sp>
      <p:sp>
        <p:nvSpPr>
          <p:cNvPr id="12" name="Text Placeholder 11"/>
          <p:cNvSpPr>
            <a:spLocks noGrp="1"/>
          </p:cNvSpPr>
          <p:nvPr>
            <p:ph type="body" sz="quarter" idx="3"/>
          </p:nvPr>
        </p:nvSpPr>
        <p:spPr>
          <a:xfrm>
            <a:off x="2555776" y="1556792"/>
            <a:ext cx="4041775" cy="639762"/>
          </a:xfrm>
        </p:spPr>
        <p:txBody>
          <a:bodyPr/>
          <a:lstStyle/>
          <a:p>
            <a:pPr algn="ctr"/>
            <a:r>
              <a:rPr lang="en-US" sz="2800" dirty="0" smtClean="0"/>
              <a:t>Topic</a:t>
            </a:r>
            <a:endParaRPr lang="en-SG" sz="2800" dirty="0"/>
          </a:p>
        </p:txBody>
      </p:sp>
      <p:sp>
        <p:nvSpPr>
          <p:cNvPr id="13" name="Content Placeholder 12"/>
          <p:cNvSpPr>
            <a:spLocks noGrp="1"/>
          </p:cNvSpPr>
          <p:nvPr>
            <p:ph sz="quarter" idx="4"/>
          </p:nvPr>
        </p:nvSpPr>
        <p:spPr>
          <a:xfrm>
            <a:off x="2555776" y="2204864"/>
            <a:ext cx="7848872" cy="3951288"/>
          </a:xfrm>
        </p:spPr>
        <p:txBody>
          <a:bodyPr>
            <a:noAutofit/>
          </a:bodyPr>
          <a:lstStyle/>
          <a:p>
            <a:pPr>
              <a:buNone/>
            </a:pPr>
            <a:r>
              <a:rPr lang="en-US" sz="2800" dirty="0" smtClean="0"/>
              <a:t>How rain is formed?</a:t>
            </a:r>
            <a:r>
              <a:rPr lang="en-SG" sz="2800" dirty="0" smtClean="0"/>
              <a:t> </a:t>
            </a:r>
            <a:endParaRPr lang="en-SG" sz="2800" dirty="0"/>
          </a:p>
          <a:p>
            <a:pPr>
              <a:buNone/>
            </a:pPr>
            <a:r>
              <a:rPr lang="en-SG" sz="2800" dirty="0" smtClean="0"/>
              <a:t>(environment aware focusing on water cycle)</a:t>
            </a:r>
          </a:p>
          <a:p>
            <a:pPr>
              <a:buNone/>
            </a:pPr>
            <a:endParaRPr lang="en-US" sz="2800" dirty="0" smtClean="0"/>
          </a:p>
          <a:p>
            <a:pPr>
              <a:buNone/>
            </a:pPr>
            <a:r>
              <a:rPr lang="en-US" sz="2800" dirty="0" smtClean="0">
                <a:solidFill>
                  <a:srgbClr val="FF0000"/>
                </a:solidFill>
              </a:rPr>
              <a:t>How do we measure rainfall?</a:t>
            </a:r>
          </a:p>
          <a:p>
            <a:pPr>
              <a:buNone/>
            </a:pPr>
            <a:r>
              <a:rPr lang="en-US" sz="2800" dirty="0" smtClean="0">
                <a:solidFill>
                  <a:srgbClr val="FF0000"/>
                </a:solidFill>
              </a:rPr>
              <a:t>(numeracy lesson </a:t>
            </a:r>
            <a:r>
              <a:rPr lang="en-US" sz="2800" dirty="0" smtClean="0">
                <a:solidFill>
                  <a:srgbClr val="FF0000"/>
                </a:solidFill>
              </a:rPr>
              <a:t>focusing on measurement</a:t>
            </a:r>
            <a:r>
              <a:rPr lang="en-US" sz="2800" dirty="0" smtClean="0">
                <a:solidFill>
                  <a:srgbClr val="FF0000"/>
                </a:solidFill>
              </a:rPr>
              <a:t>)</a:t>
            </a:r>
            <a:endParaRPr lang="en-US" sz="2800" dirty="0" smtClean="0">
              <a:solidFill>
                <a:srgbClr val="FF0000"/>
              </a:solidFill>
            </a:endParaRPr>
          </a:p>
          <a:p>
            <a:pPr>
              <a:buNone/>
            </a:pPr>
            <a:r>
              <a:rPr lang="en-US" sz="2800" dirty="0" smtClean="0"/>
              <a:t>How do we prepare for floods? </a:t>
            </a:r>
          </a:p>
          <a:p>
            <a:pPr>
              <a:buNone/>
            </a:pPr>
            <a:r>
              <a:rPr lang="en-US" sz="2800" dirty="0" smtClean="0"/>
              <a:t>(literacy lesson using written words and </a:t>
            </a:r>
          </a:p>
          <a:p>
            <a:pPr>
              <a:buNone/>
            </a:pPr>
            <a:r>
              <a:rPr lang="en-US" sz="2800" dirty="0" smtClean="0"/>
              <a:t>drawings)</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00063" y="428625"/>
            <a:ext cx="8215312" cy="6143625"/>
            <a:chOff x="500063" y="428625"/>
            <a:chExt cx="8215312" cy="6143625"/>
          </a:xfrm>
        </p:grpSpPr>
        <p:sp>
          <p:nvSpPr>
            <p:cNvPr id="32770" name="TextBox 3"/>
            <p:cNvSpPr txBox="1">
              <a:spLocks noChangeArrowheads="1"/>
            </p:cNvSpPr>
            <p:nvPr/>
          </p:nvSpPr>
          <p:spPr bwMode="auto">
            <a:xfrm>
              <a:off x="571500" y="428625"/>
              <a:ext cx="5643563"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 name="Rounded Rectangle 4"/>
            <p:cNvSpPr/>
            <p:nvPr/>
          </p:nvSpPr>
          <p:spPr>
            <a:xfrm>
              <a:off x="3357563" y="500063"/>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Identify Research Theme</a:t>
              </a:r>
              <a:endParaRPr lang="en-SG" dirty="0">
                <a:solidFill>
                  <a:srgbClr val="FFFFFF"/>
                </a:solidFill>
                <a:latin typeface="Arial Rounded MT Bold" pitchFamily="34" charset="0"/>
                <a:ea typeface="MS PGothic" pitchFamily="34" charset="-128"/>
              </a:endParaRPr>
            </a:p>
          </p:txBody>
        </p:sp>
        <p:sp>
          <p:nvSpPr>
            <p:cNvPr id="6" name="Rounded Rectangle 5"/>
            <p:cNvSpPr/>
            <p:nvPr/>
          </p:nvSpPr>
          <p:spPr>
            <a:xfrm>
              <a:off x="3357563" y="2500313"/>
              <a:ext cx="2500312" cy="1071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Plan Lesson</a:t>
              </a:r>
              <a:endParaRPr lang="en-SG" dirty="0">
                <a:solidFill>
                  <a:srgbClr val="FFFFFF"/>
                </a:solidFill>
                <a:latin typeface="Arial Rounded MT Bold" pitchFamily="34" charset="0"/>
                <a:ea typeface="MS PGothic" pitchFamily="34" charset="-128"/>
              </a:endParaRPr>
            </a:p>
          </p:txBody>
        </p:sp>
        <p:sp>
          <p:nvSpPr>
            <p:cNvPr id="7" name="Rounded Rectangle 6"/>
            <p:cNvSpPr/>
            <p:nvPr/>
          </p:nvSpPr>
          <p:spPr>
            <a:xfrm>
              <a:off x="6215063" y="4071938"/>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Research Lesson</a:t>
              </a:r>
              <a:endParaRPr lang="en-SG" dirty="0">
                <a:solidFill>
                  <a:srgbClr val="FFFFFF"/>
                </a:solidFill>
                <a:latin typeface="Arial Rounded MT Bold" pitchFamily="34" charset="0"/>
                <a:ea typeface="MS PGothic" pitchFamily="34" charset="-128"/>
              </a:endParaRPr>
            </a:p>
          </p:txBody>
        </p:sp>
        <p:sp>
          <p:nvSpPr>
            <p:cNvPr id="8" name="Rounded Rectangle 7"/>
            <p:cNvSpPr/>
            <p:nvPr/>
          </p:nvSpPr>
          <p:spPr>
            <a:xfrm>
              <a:off x="3357563" y="5500688"/>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Post-Lesson Discussion</a:t>
              </a:r>
              <a:endParaRPr lang="en-SG" dirty="0">
                <a:solidFill>
                  <a:srgbClr val="FFFFFF"/>
                </a:solidFill>
                <a:latin typeface="Arial Rounded MT Bold" pitchFamily="34" charset="0"/>
                <a:ea typeface="MS PGothic" pitchFamily="34" charset="-128"/>
              </a:endParaRPr>
            </a:p>
          </p:txBody>
        </p:sp>
        <p:sp>
          <p:nvSpPr>
            <p:cNvPr id="9" name="Rounded Rectangle 8"/>
            <p:cNvSpPr/>
            <p:nvPr/>
          </p:nvSpPr>
          <p:spPr>
            <a:xfrm>
              <a:off x="500063" y="4071938"/>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Lesson Plan Revision</a:t>
              </a:r>
              <a:endParaRPr lang="en-SG" dirty="0">
                <a:solidFill>
                  <a:srgbClr val="FFFFFF"/>
                </a:solidFill>
                <a:latin typeface="Arial Rounded MT Bold" pitchFamily="34" charset="0"/>
                <a:ea typeface="MS PGothic" pitchFamily="34" charset="-128"/>
              </a:endParaRPr>
            </a:p>
          </p:txBody>
        </p:sp>
        <p:sp>
          <p:nvSpPr>
            <p:cNvPr id="10" name="Bent-Up Arrow 9"/>
            <p:cNvSpPr/>
            <p:nvPr/>
          </p:nvSpPr>
          <p:spPr>
            <a:xfrm flipV="1">
              <a:off x="6143625" y="2786063"/>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1" name="Bent-Up Arrow 10"/>
            <p:cNvSpPr/>
            <p:nvPr/>
          </p:nvSpPr>
          <p:spPr>
            <a:xfrm rot="16200000" flipH="1">
              <a:off x="6357938" y="5214938"/>
              <a:ext cx="1071562" cy="1643062"/>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2" name="Bent-Up Arrow 11"/>
            <p:cNvSpPr/>
            <p:nvPr/>
          </p:nvSpPr>
          <p:spPr>
            <a:xfrm rot="5400000" flipH="1">
              <a:off x="1464469" y="2250282"/>
              <a:ext cx="1000125" cy="1785937"/>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3" name="Bent-Up Arrow 12"/>
            <p:cNvSpPr/>
            <p:nvPr/>
          </p:nvSpPr>
          <p:spPr>
            <a:xfrm flipH="1">
              <a:off x="857250" y="5286375"/>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4" name="Down Arrow 13"/>
            <p:cNvSpPr/>
            <p:nvPr/>
          </p:nvSpPr>
          <p:spPr>
            <a:xfrm>
              <a:off x="4357688" y="1643063"/>
              <a:ext cx="571500" cy="7858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dirty="0">
                <a:solidFill>
                  <a:srgbClr val="FFFFFF"/>
                </a:solidFill>
                <a:ea typeface="MS PGothic" pitchFamily="34" charset="-128"/>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93992978"/>
              </p:ext>
            </p:extLst>
          </p:nvPr>
        </p:nvGraphicFramePr>
        <p:xfrm>
          <a:off x="539552" y="1490663"/>
          <a:ext cx="7992888" cy="4890665"/>
        </p:xfrm>
        <a:graphic>
          <a:graphicData uri="http://schemas.openxmlformats.org/drawingml/2006/table">
            <a:tbl>
              <a:tblPr firstRow="1" bandRow="1">
                <a:tableStyleId>{5C22544A-7EE6-4342-B048-85BDC9FD1C3A}</a:tableStyleId>
              </a:tblPr>
              <a:tblGrid>
                <a:gridCol w="1698488"/>
                <a:gridCol w="6294400"/>
              </a:tblGrid>
              <a:tr h="1150950">
                <a:tc>
                  <a:txBody>
                    <a:bodyPr/>
                    <a:lstStyle/>
                    <a:p>
                      <a:r>
                        <a:rPr lang="en-US" sz="1800" dirty="0" smtClean="0"/>
                        <a:t>Lesson</a:t>
                      </a:r>
                      <a:r>
                        <a:rPr lang="en-US" sz="1800" baseline="0" dirty="0" smtClean="0"/>
                        <a:t> Segment</a:t>
                      </a:r>
                      <a:endParaRPr lang="en-SG" sz="1800" dirty="0"/>
                    </a:p>
                  </a:txBody>
                  <a:tcPr marT="45716" marB="45716"/>
                </a:tc>
                <a:tc>
                  <a:txBody>
                    <a:bodyPr/>
                    <a:lstStyle/>
                    <a:p>
                      <a:r>
                        <a:rPr lang="en-US" sz="2400" dirty="0" smtClean="0"/>
                        <a:t>Integrated</a:t>
                      </a:r>
                      <a:r>
                        <a:rPr lang="en-US" sz="2400" baseline="0" dirty="0" smtClean="0"/>
                        <a:t> Lesson (with focus on Numeracy</a:t>
                      </a:r>
                      <a:r>
                        <a:rPr lang="en-US" sz="2000" baseline="0" dirty="0" smtClean="0"/>
                        <a:t>)</a:t>
                      </a:r>
                      <a:endParaRPr lang="en-SG" sz="2000" dirty="0"/>
                    </a:p>
                  </a:txBody>
                  <a:tcPr marT="45716" marB="45716"/>
                </a:tc>
              </a:tr>
              <a:tr h="1150950">
                <a:tc>
                  <a:txBody>
                    <a:bodyPr/>
                    <a:lstStyle/>
                    <a:p>
                      <a:r>
                        <a:rPr lang="en-US" sz="2000" dirty="0" smtClean="0"/>
                        <a:t>Tuning</a:t>
                      </a:r>
                      <a:r>
                        <a:rPr lang="en-US" sz="2000" baseline="0" dirty="0" smtClean="0"/>
                        <a:t> in activity</a:t>
                      </a:r>
                      <a:endParaRPr lang="en-SG" sz="2000" dirty="0"/>
                    </a:p>
                  </a:txBody>
                  <a:tcPr marT="45716" marB="45716"/>
                </a:tc>
                <a:tc>
                  <a:txBody>
                    <a:bodyPr/>
                    <a:lstStyle/>
                    <a:p>
                      <a:pPr marL="285750" indent="-285750">
                        <a:buFont typeface="Arial" pitchFamily="34" charset="0"/>
                        <a:buChar char="•"/>
                      </a:pPr>
                      <a:r>
                        <a:rPr lang="en-US" sz="2400" dirty="0" smtClean="0"/>
                        <a:t>Recap</a:t>
                      </a:r>
                      <a:r>
                        <a:rPr lang="en-US" sz="2400" baseline="0" dirty="0" smtClean="0"/>
                        <a:t> </a:t>
                      </a:r>
                      <a:r>
                        <a:rPr lang="en-US" sz="2400" baseline="0" dirty="0" smtClean="0"/>
                        <a:t>on water </a:t>
                      </a:r>
                      <a:r>
                        <a:rPr lang="en-US" sz="2400" baseline="0" dirty="0" smtClean="0"/>
                        <a:t>cycle</a:t>
                      </a:r>
                    </a:p>
                    <a:p>
                      <a:pPr marL="285750" indent="-285750">
                        <a:buFont typeface="Arial" pitchFamily="34" charset="0"/>
                        <a:buChar char="•"/>
                      </a:pPr>
                      <a:r>
                        <a:rPr lang="en-US" sz="2400" baseline="0" dirty="0" smtClean="0"/>
                        <a:t>What could be used to measure rain water?</a:t>
                      </a:r>
                      <a:endParaRPr lang="en-SG" sz="2400" dirty="0"/>
                    </a:p>
                  </a:txBody>
                  <a:tcPr marT="45716" marB="45716"/>
                </a:tc>
              </a:tr>
              <a:tr h="1437815">
                <a:tc>
                  <a:txBody>
                    <a:bodyPr/>
                    <a:lstStyle/>
                    <a:p>
                      <a:r>
                        <a:rPr lang="en-US" sz="2000" dirty="0" smtClean="0"/>
                        <a:t>Development</a:t>
                      </a:r>
                    </a:p>
                    <a:p>
                      <a:r>
                        <a:rPr lang="en-US" sz="2000" dirty="0" smtClean="0"/>
                        <a:t>(Learning</a:t>
                      </a:r>
                      <a:r>
                        <a:rPr lang="en-US" sz="2000" baseline="0" dirty="0" smtClean="0"/>
                        <a:t> Tasks)</a:t>
                      </a:r>
                      <a:endParaRPr lang="en-US" sz="2000" dirty="0" smtClean="0"/>
                    </a:p>
                  </a:txBody>
                  <a:tcPr marT="45716" marB="45716"/>
                </a:tc>
                <a:tc>
                  <a:txBody>
                    <a:bodyPr/>
                    <a:lstStyle/>
                    <a:p>
                      <a:pPr marL="285750" indent="-285750">
                        <a:buFont typeface="Arial" pitchFamily="34" charset="0"/>
                        <a:buChar char="•"/>
                      </a:pPr>
                      <a:r>
                        <a:rPr lang="en-US" sz="2400" baseline="0" dirty="0" smtClean="0"/>
                        <a:t>Use non-standard measuring unit (cubes)</a:t>
                      </a:r>
                    </a:p>
                    <a:p>
                      <a:pPr marL="285750" indent="-285750">
                        <a:buFont typeface="Arial" pitchFamily="34" charset="0"/>
                        <a:buChar char="•"/>
                      </a:pPr>
                      <a:r>
                        <a:rPr lang="en-US" sz="2400" baseline="0" dirty="0" smtClean="0"/>
                        <a:t>Engage in hands-on activity to measure rainfall </a:t>
                      </a:r>
                      <a:endParaRPr lang="en-US" sz="2400" baseline="0" dirty="0" smtClean="0"/>
                    </a:p>
                    <a:p>
                      <a:pPr marL="285750" indent="-285750">
                        <a:buFont typeface="Arial" pitchFamily="34" charset="0"/>
                        <a:buChar char="•"/>
                      </a:pPr>
                      <a:r>
                        <a:rPr lang="en-US" sz="2400" baseline="0" dirty="0" err="1" smtClean="0"/>
                        <a:t>Organise</a:t>
                      </a:r>
                      <a:r>
                        <a:rPr lang="en-US" sz="2400" baseline="0" dirty="0" smtClean="0"/>
                        <a:t> data in a pictograph</a:t>
                      </a:r>
                    </a:p>
                  </a:txBody>
                  <a:tcPr marT="45716" marB="45716"/>
                </a:tc>
              </a:tr>
              <a:tr h="1150950">
                <a:tc>
                  <a:txBody>
                    <a:bodyPr/>
                    <a:lstStyle/>
                    <a:p>
                      <a:r>
                        <a:rPr lang="en-US" sz="2000" dirty="0" smtClean="0"/>
                        <a:t>Consolidation</a:t>
                      </a:r>
                      <a:r>
                        <a:rPr lang="en-US" sz="2000" baseline="0" dirty="0" smtClean="0"/>
                        <a:t>/ Conclusion</a:t>
                      </a:r>
                      <a:endParaRPr lang="en-SG" sz="2000" dirty="0"/>
                    </a:p>
                  </a:txBody>
                  <a:tcPr marT="45716" marB="45716"/>
                </a:tc>
                <a:tc>
                  <a:txBody>
                    <a:bodyPr/>
                    <a:lstStyle/>
                    <a:p>
                      <a:pPr marL="0" indent="0">
                        <a:buFont typeface="Arial" pitchFamily="34" charset="0"/>
                        <a:buChar char="•"/>
                      </a:pPr>
                      <a:r>
                        <a:rPr lang="en-US" sz="2400" baseline="0" dirty="0" smtClean="0"/>
                        <a:t> Differentiate through the use of effective questioning</a:t>
                      </a:r>
                      <a:r>
                        <a:rPr lang="en-SG" sz="2400" baseline="0" dirty="0" smtClean="0"/>
                        <a:t> based on the pictograph</a:t>
                      </a:r>
                      <a:endParaRPr lang="en-US" sz="2400" baseline="0" dirty="0" smtClean="0"/>
                    </a:p>
                  </a:txBody>
                  <a:tcPr marT="45716" marB="45716"/>
                </a:tc>
              </a:tr>
            </a:tbl>
          </a:graphicData>
        </a:graphic>
      </p:graphicFrame>
      <p:sp>
        <p:nvSpPr>
          <p:cNvPr id="3" name="Title 2"/>
          <p:cNvSpPr>
            <a:spLocks noGrp="1"/>
          </p:cNvSpPr>
          <p:nvPr>
            <p:ph type="title"/>
          </p:nvPr>
        </p:nvSpPr>
        <p:spPr/>
        <p:txBody>
          <a:bodyPr>
            <a:normAutofit fontScale="90000"/>
          </a:bodyPr>
          <a:lstStyle/>
          <a:p>
            <a:r>
              <a:rPr lang="en-SG" dirty="0" smtClean="0"/>
              <a:t>Lesson on Measuring Rainfall </a:t>
            </a:r>
            <a:br>
              <a:rPr lang="en-SG" dirty="0" smtClean="0"/>
            </a:br>
            <a:r>
              <a:rPr lang="en-SG" dirty="0" smtClean="0"/>
              <a:t>for a K2 Class</a:t>
            </a:r>
            <a:endParaRPr lang="en-SG" dirty="0"/>
          </a:p>
        </p:txBody>
      </p:sp>
    </p:spTree>
    <p:extLst>
      <p:ext uri="{BB962C8B-B14F-4D97-AF65-F5344CB8AC3E}">
        <p14:creationId xmlns:p14="http://schemas.microsoft.com/office/powerpoint/2010/main" val="76510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00063" y="428625"/>
            <a:ext cx="8215312" cy="6143625"/>
            <a:chOff x="500063" y="428625"/>
            <a:chExt cx="8215312" cy="6143625"/>
          </a:xfrm>
        </p:grpSpPr>
        <p:sp>
          <p:nvSpPr>
            <p:cNvPr id="34818" name="TextBox 3"/>
            <p:cNvSpPr txBox="1">
              <a:spLocks noChangeArrowheads="1"/>
            </p:cNvSpPr>
            <p:nvPr/>
          </p:nvSpPr>
          <p:spPr bwMode="auto">
            <a:xfrm>
              <a:off x="571500" y="428625"/>
              <a:ext cx="5643563"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 name="Rounded Rectangle 4"/>
            <p:cNvSpPr/>
            <p:nvPr/>
          </p:nvSpPr>
          <p:spPr>
            <a:xfrm>
              <a:off x="3357563" y="500063"/>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Identify Research Theme</a:t>
              </a:r>
              <a:endParaRPr lang="en-SG" dirty="0">
                <a:solidFill>
                  <a:srgbClr val="FFFFFF"/>
                </a:solidFill>
                <a:latin typeface="Arial Rounded MT Bold" pitchFamily="34" charset="0"/>
                <a:ea typeface="MS PGothic" pitchFamily="34" charset="-128"/>
              </a:endParaRPr>
            </a:p>
          </p:txBody>
        </p:sp>
        <p:sp>
          <p:nvSpPr>
            <p:cNvPr id="6" name="Rounded Rectangle 5"/>
            <p:cNvSpPr/>
            <p:nvPr/>
          </p:nvSpPr>
          <p:spPr>
            <a:xfrm>
              <a:off x="3357563" y="2500313"/>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Plan Lesson</a:t>
              </a:r>
              <a:endParaRPr lang="en-SG" dirty="0">
                <a:solidFill>
                  <a:srgbClr val="FFFFFF"/>
                </a:solidFill>
                <a:latin typeface="Arial Rounded MT Bold" pitchFamily="34" charset="0"/>
                <a:ea typeface="MS PGothic" pitchFamily="34" charset="-128"/>
              </a:endParaRPr>
            </a:p>
          </p:txBody>
        </p:sp>
        <p:sp>
          <p:nvSpPr>
            <p:cNvPr id="7" name="Rounded Rectangle 6"/>
            <p:cNvSpPr/>
            <p:nvPr/>
          </p:nvSpPr>
          <p:spPr>
            <a:xfrm>
              <a:off x="6215063" y="4071938"/>
              <a:ext cx="2500312" cy="107156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Research Lesson</a:t>
              </a:r>
              <a:endParaRPr lang="en-SG" dirty="0">
                <a:solidFill>
                  <a:srgbClr val="FFFFFF"/>
                </a:solidFill>
                <a:latin typeface="Arial Rounded MT Bold" pitchFamily="34" charset="0"/>
                <a:ea typeface="MS PGothic" pitchFamily="34" charset="-128"/>
              </a:endParaRPr>
            </a:p>
          </p:txBody>
        </p:sp>
        <p:sp>
          <p:nvSpPr>
            <p:cNvPr id="8" name="Rounded Rectangle 7"/>
            <p:cNvSpPr/>
            <p:nvPr/>
          </p:nvSpPr>
          <p:spPr>
            <a:xfrm>
              <a:off x="3357563" y="5500688"/>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Post-Lesson Discussion</a:t>
              </a:r>
              <a:endParaRPr lang="en-SG" dirty="0">
                <a:solidFill>
                  <a:srgbClr val="FFFFFF"/>
                </a:solidFill>
                <a:latin typeface="Arial Rounded MT Bold" pitchFamily="34" charset="0"/>
                <a:ea typeface="MS PGothic" pitchFamily="34" charset="-128"/>
              </a:endParaRPr>
            </a:p>
          </p:txBody>
        </p:sp>
        <p:sp>
          <p:nvSpPr>
            <p:cNvPr id="9" name="Rounded Rectangle 8"/>
            <p:cNvSpPr/>
            <p:nvPr/>
          </p:nvSpPr>
          <p:spPr>
            <a:xfrm>
              <a:off x="500063" y="4071938"/>
              <a:ext cx="2500312" cy="107156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rgbClr val="FFFFFF"/>
                  </a:solidFill>
                  <a:latin typeface="Arial Rounded MT Bold" pitchFamily="34" charset="0"/>
                  <a:ea typeface="MS PGothic" pitchFamily="34" charset="-128"/>
                </a:rPr>
                <a:t>Lesson Plan Revision</a:t>
              </a:r>
              <a:endParaRPr lang="en-SG" dirty="0">
                <a:solidFill>
                  <a:srgbClr val="FFFFFF"/>
                </a:solidFill>
                <a:latin typeface="Arial Rounded MT Bold" pitchFamily="34" charset="0"/>
                <a:ea typeface="MS PGothic" pitchFamily="34" charset="-128"/>
              </a:endParaRPr>
            </a:p>
          </p:txBody>
        </p:sp>
        <p:sp>
          <p:nvSpPr>
            <p:cNvPr id="10" name="Bent-Up Arrow 9"/>
            <p:cNvSpPr/>
            <p:nvPr/>
          </p:nvSpPr>
          <p:spPr>
            <a:xfrm flipV="1">
              <a:off x="6143625" y="2786063"/>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1" name="Bent-Up Arrow 10"/>
            <p:cNvSpPr/>
            <p:nvPr/>
          </p:nvSpPr>
          <p:spPr>
            <a:xfrm rot="16200000" flipH="1">
              <a:off x="6357938" y="5214938"/>
              <a:ext cx="1071562" cy="1643062"/>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2" name="Bent-Up Arrow 11"/>
            <p:cNvSpPr/>
            <p:nvPr/>
          </p:nvSpPr>
          <p:spPr>
            <a:xfrm rot="5400000" flipH="1">
              <a:off x="1464469" y="2250282"/>
              <a:ext cx="1000125" cy="1785937"/>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3" name="Bent-Up Arrow 12"/>
            <p:cNvSpPr/>
            <p:nvPr/>
          </p:nvSpPr>
          <p:spPr>
            <a:xfrm flipH="1">
              <a:off x="857250" y="5286375"/>
              <a:ext cx="1714500" cy="1143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dirty="0">
                <a:solidFill>
                  <a:srgbClr val="FFFFFF"/>
                </a:solidFill>
              </a:endParaRPr>
            </a:p>
          </p:txBody>
        </p:sp>
        <p:sp>
          <p:nvSpPr>
            <p:cNvPr id="14" name="Down Arrow 13"/>
            <p:cNvSpPr/>
            <p:nvPr/>
          </p:nvSpPr>
          <p:spPr>
            <a:xfrm>
              <a:off x="4357688" y="1643063"/>
              <a:ext cx="571500" cy="7858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dirty="0">
                <a:solidFill>
                  <a:srgbClr val="FFFFFF"/>
                </a:solidFill>
                <a:ea typeface="MS PGothic" pitchFamily="34" charset="-128"/>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7951.JPG"/>
          <p:cNvPicPr>
            <a:picLocks noChangeAspect="1"/>
          </p:cNvPicPr>
          <p:nvPr/>
        </p:nvPicPr>
        <p:blipFill>
          <a:blip r:embed="rId3" cstate="print"/>
          <a:stretch>
            <a:fillRect/>
          </a:stretch>
        </p:blipFill>
        <p:spPr>
          <a:xfrm>
            <a:off x="395536" y="1296144"/>
            <a:ext cx="3995936" cy="2996952"/>
          </a:xfrm>
          <a:prstGeom prst="rect">
            <a:avLst/>
          </a:prstGeom>
        </p:spPr>
      </p:pic>
      <p:pic>
        <p:nvPicPr>
          <p:cNvPr id="14" name="Picture 13" descr="IMG_7961.JPG"/>
          <p:cNvPicPr>
            <a:picLocks noChangeAspect="1"/>
          </p:cNvPicPr>
          <p:nvPr/>
        </p:nvPicPr>
        <p:blipFill>
          <a:blip r:embed="rId4" cstate="print"/>
          <a:stretch>
            <a:fillRect/>
          </a:stretch>
        </p:blipFill>
        <p:spPr>
          <a:xfrm>
            <a:off x="4411854" y="1302287"/>
            <a:ext cx="3987744" cy="2990809"/>
          </a:xfrm>
          <a:prstGeom prst="rect">
            <a:avLst/>
          </a:prstGeom>
        </p:spPr>
      </p:pic>
      <p:sp>
        <p:nvSpPr>
          <p:cNvPr id="3" name="TextBox 2"/>
          <p:cNvSpPr txBox="1"/>
          <p:nvPr/>
        </p:nvSpPr>
        <p:spPr>
          <a:xfrm>
            <a:off x="395536" y="4365104"/>
            <a:ext cx="3888432" cy="369332"/>
          </a:xfrm>
          <a:prstGeom prst="rect">
            <a:avLst/>
          </a:prstGeom>
          <a:noFill/>
        </p:spPr>
        <p:txBody>
          <a:bodyPr wrap="square" rtlCol="0">
            <a:spAutoFit/>
          </a:bodyPr>
          <a:lstStyle/>
          <a:p>
            <a:r>
              <a:rPr lang="en-SG" dirty="0" smtClean="0"/>
              <a:t>Recap water cycle</a:t>
            </a:r>
            <a:endParaRPr lang="en-SG" dirty="0"/>
          </a:p>
        </p:txBody>
      </p:sp>
      <p:sp>
        <p:nvSpPr>
          <p:cNvPr id="13" name="TextBox 12"/>
          <p:cNvSpPr txBox="1"/>
          <p:nvPr/>
        </p:nvSpPr>
        <p:spPr>
          <a:xfrm>
            <a:off x="4461510" y="4365104"/>
            <a:ext cx="3888432" cy="923330"/>
          </a:xfrm>
          <a:prstGeom prst="rect">
            <a:avLst/>
          </a:prstGeom>
          <a:noFill/>
        </p:spPr>
        <p:txBody>
          <a:bodyPr wrap="square" rtlCol="0">
            <a:spAutoFit/>
          </a:bodyPr>
          <a:lstStyle/>
          <a:p>
            <a:r>
              <a:rPr lang="en-SG" dirty="0" smtClean="0"/>
              <a:t>Brainstorm different non-standard measurements which could be used to measure the level of rainfall </a:t>
            </a:r>
            <a:endParaRPr lang="en-SG" dirty="0"/>
          </a:p>
        </p:txBody>
      </p:sp>
      <p:sp>
        <p:nvSpPr>
          <p:cNvPr id="4" name="Title 3"/>
          <p:cNvSpPr>
            <a:spLocks noGrp="1"/>
          </p:cNvSpPr>
          <p:nvPr>
            <p:ph type="title"/>
          </p:nvPr>
        </p:nvSpPr>
        <p:spPr/>
        <p:txBody>
          <a:bodyPr/>
          <a:lstStyle/>
          <a:p>
            <a:r>
              <a:rPr lang="en-SG" dirty="0" smtClean="0"/>
              <a:t>Tuning-in Activity </a:t>
            </a:r>
            <a:endParaRPr lang="en-SG" dirty="0"/>
          </a:p>
        </p:txBody>
      </p:sp>
    </p:spTree>
    <p:extLst>
      <p:ext uri="{BB962C8B-B14F-4D97-AF65-F5344CB8AC3E}">
        <p14:creationId xmlns:p14="http://schemas.microsoft.com/office/powerpoint/2010/main" val="105199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978.JPG"/>
          <p:cNvPicPr>
            <a:picLocks noChangeAspect="1"/>
          </p:cNvPicPr>
          <p:nvPr/>
        </p:nvPicPr>
        <p:blipFill>
          <a:blip r:embed="rId2" cstate="print"/>
          <a:stretch>
            <a:fillRect/>
          </a:stretch>
        </p:blipFill>
        <p:spPr>
          <a:xfrm>
            <a:off x="4272204" y="836712"/>
            <a:ext cx="4344008" cy="3258006"/>
          </a:xfrm>
          <a:prstGeom prst="rect">
            <a:avLst/>
          </a:prstGeom>
        </p:spPr>
      </p:pic>
      <p:sp>
        <p:nvSpPr>
          <p:cNvPr id="5" name="Title 4"/>
          <p:cNvSpPr>
            <a:spLocks noGrp="1"/>
          </p:cNvSpPr>
          <p:nvPr>
            <p:ph type="title"/>
          </p:nvPr>
        </p:nvSpPr>
        <p:spPr>
          <a:xfrm>
            <a:off x="323528" y="-171400"/>
            <a:ext cx="8820472" cy="1143000"/>
          </a:xfrm>
        </p:spPr>
        <p:txBody>
          <a:bodyPr>
            <a:noAutofit/>
          </a:bodyPr>
          <a:lstStyle/>
          <a:p>
            <a:r>
              <a:rPr lang="en-SG" sz="3600" dirty="0" smtClean="0"/>
              <a:t>Measuring Rainfall using Non-Standard </a:t>
            </a:r>
            <a:r>
              <a:rPr lang="en-SG" sz="3600" dirty="0" smtClean="0"/>
              <a:t>Unit</a:t>
            </a:r>
            <a:endParaRPr lang="en-SG" sz="3600" dirty="0"/>
          </a:p>
        </p:txBody>
      </p:sp>
      <p:pic>
        <p:nvPicPr>
          <p:cNvPr id="4" name="Picture 3" descr="IMG_7979.JPG"/>
          <p:cNvPicPr>
            <a:picLocks noChangeAspect="1"/>
          </p:cNvPicPr>
          <p:nvPr/>
        </p:nvPicPr>
        <p:blipFill>
          <a:blip r:embed="rId3" cstate="print"/>
          <a:stretch>
            <a:fillRect/>
          </a:stretch>
        </p:blipFill>
        <p:spPr>
          <a:xfrm>
            <a:off x="2483768" y="3911682"/>
            <a:ext cx="3960440" cy="2970330"/>
          </a:xfrm>
          <a:prstGeom prst="rect">
            <a:avLst/>
          </a:prstGeom>
        </p:spPr>
      </p:pic>
      <p:pic>
        <p:nvPicPr>
          <p:cNvPr id="6" name="Picture 5" descr="IMG_7982.JPG"/>
          <p:cNvPicPr>
            <a:picLocks noChangeAspect="1"/>
          </p:cNvPicPr>
          <p:nvPr/>
        </p:nvPicPr>
        <p:blipFill>
          <a:blip r:embed="rId4" cstate="print"/>
          <a:stretch>
            <a:fillRect/>
          </a:stretch>
        </p:blipFill>
        <p:spPr>
          <a:xfrm>
            <a:off x="138236" y="836712"/>
            <a:ext cx="4133968" cy="31004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3139966" cy="1470025"/>
          </a:xfrm>
        </p:spPr>
        <p:txBody>
          <a:bodyPr>
            <a:normAutofit fontScale="90000"/>
          </a:bodyPr>
          <a:lstStyle/>
          <a:p>
            <a:r>
              <a:rPr lang="en-SG" dirty="0" smtClean="0"/>
              <a:t>Watch a video clip </a:t>
            </a:r>
            <a:br>
              <a:rPr lang="en-SG" dirty="0" smtClean="0"/>
            </a:br>
            <a:r>
              <a:rPr lang="en-SG" dirty="0" smtClean="0">
                <a:hlinkClick r:id="rId2" action="ppaction://hlinkfile"/>
              </a:rPr>
              <a:t>(Creating a pictograph)</a:t>
            </a:r>
            <a:endParaRPr lang="en-SG" dirty="0"/>
          </a:p>
        </p:txBody>
      </p:sp>
      <p:pic>
        <p:nvPicPr>
          <p:cNvPr id="3" name="Picture 2" descr="IMG_7989.JPG"/>
          <p:cNvPicPr>
            <a:picLocks noChangeAspect="1"/>
          </p:cNvPicPr>
          <p:nvPr/>
        </p:nvPicPr>
        <p:blipFill>
          <a:blip r:embed="rId3" cstate="print"/>
          <a:stretch>
            <a:fillRect/>
          </a:stretch>
        </p:blipFill>
        <p:spPr>
          <a:xfrm rot="5400000">
            <a:off x="2939394" y="786980"/>
            <a:ext cx="7090977" cy="5318233"/>
          </a:xfrm>
          <a:prstGeom prst="rect">
            <a:avLst/>
          </a:prstGeom>
        </p:spPr>
      </p:pic>
    </p:spTree>
    <p:extLst>
      <p:ext uri="{BB962C8B-B14F-4D97-AF65-F5344CB8AC3E}">
        <p14:creationId xmlns:p14="http://schemas.microsoft.com/office/powerpoint/2010/main" val="4155504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pic>
        <p:nvPicPr>
          <p:cNvPr id="5" name="Picture 4" descr="IMG_7997.JPG"/>
          <p:cNvPicPr>
            <a:picLocks noChangeAspect="1"/>
          </p:cNvPicPr>
          <p:nvPr/>
        </p:nvPicPr>
        <p:blipFill>
          <a:blip r:embed="rId2" cstate="print"/>
          <a:stretch>
            <a:fillRect/>
          </a:stretch>
        </p:blipFill>
        <p:spPr>
          <a:xfrm>
            <a:off x="1" y="-100018"/>
            <a:ext cx="9277358" cy="695801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Professional Learning</a:t>
            </a:r>
            <a:endParaRPr lang="en-SG" dirty="0"/>
          </a:p>
        </p:txBody>
      </p:sp>
      <p:sp>
        <p:nvSpPr>
          <p:cNvPr id="3" name="Content Placeholder 2"/>
          <p:cNvSpPr>
            <a:spLocks noGrp="1"/>
          </p:cNvSpPr>
          <p:nvPr>
            <p:ph idx="1"/>
          </p:nvPr>
        </p:nvSpPr>
        <p:spPr>
          <a:xfrm>
            <a:off x="447085" y="1682035"/>
            <a:ext cx="8229600" cy="4525963"/>
          </a:xfrm>
        </p:spPr>
        <p:txBody>
          <a:bodyPr/>
          <a:lstStyle/>
          <a:p>
            <a:pPr marL="457200" indent="-457200"/>
            <a:r>
              <a:rPr lang="en-US" dirty="0"/>
              <a:t>Use of mathematical language </a:t>
            </a:r>
          </a:p>
          <a:p>
            <a:pPr marL="457200" indent="-457200"/>
            <a:r>
              <a:rPr lang="en-US" dirty="0" smtClean="0"/>
              <a:t>Use of questions to extend thinking </a:t>
            </a:r>
            <a:endParaRPr lang="en-US" dirty="0"/>
          </a:p>
          <a:p>
            <a:pPr marL="457200" indent="-457200"/>
            <a:endParaRPr lang="en-US" dirty="0"/>
          </a:p>
          <a:p>
            <a:endParaRPr lang="en-US" dirty="0"/>
          </a:p>
          <a:p>
            <a:endParaRPr lang="en-SG" dirty="0"/>
          </a:p>
        </p:txBody>
      </p:sp>
    </p:spTree>
    <p:extLst>
      <p:ext uri="{BB962C8B-B14F-4D97-AF65-F5344CB8AC3E}">
        <p14:creationId xmlns:p14="http://schemas.microsoft.com/office/powerpoint/2010/main" val="129379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SG" dirty="0"/>
          </a:p>
        </p:txBody>
      </p:sp>
      <p:sp>
        <p:nvSpPr>
          <p:cNvPr id="3" name="Content Placeholder 2"/>
          <p:cNvSpPr>
            <a:spLocks noGrp="1"/>
          </p:cNvSpPr>
          <p:nvPr>
            <p:ph idx="1"/>
          </p:nvPr>
        </p:nvSpPr>
        <p:spPr/>
        <p:txBody>
          <a:bodyPr>
            <a:normAutofit/>
          </a:bodyPr>
          <a:lstStyle/>
          <a:p>
            <a:r>
              <a:rPr lang="en-US" dirty="0"/>
              <a:t>L</a:t>
            </a:r>
            <a:r>
              <a:rPr lang="en-US" dirty="0" smtClean="0"/>
              <a:t>andscape of early childhood education in Singapore </a:t>
            </a:r>
            <a:endParaRPr lang="en-SG" dirty="0" smtClean="0"/>
          </a:p>
          <a:p>
            <a:r>
              <a:rPr lang="en-US" dirty="0" smtClean="0"/>
              <a:t>Lesson Study@ PCF Kindergarten (</a:t>
            </a:r>
            <a:r>
              <a:rPr lang="en-US" dirty="0" err="1" smtClean="0"/>
              <a:t>Tanjong</a:t>
            </a:r>
            <a:r>
              <a:rPr lang="en-US" dirty="0" smtClean="0"/>
              <a:t> </a:t>
            </a:r>
            <a:r>
              <a:rPr lang="en-US" dirty="0" err="1" smtClean="0"/>
              <a:t>Pagar</a:t>
            </a:r>
            <a:r>
              <a:rPr lang="en-US" dirty="0" smtClean="0"/>
              <a:t> - </a:t>
            </a:r>
            <a:r>
              <a:rPr lang="en-US" dirty="0" err="1" smtClean="0"/>
              <a:t>Tiong</a:t>
            </a:r>
            <a:r>
              <a:rPr lang="en-US" dirty="0" smtClean="0"/>
              <a:t> </a:t>
            </a:r>
            <a:r>
              <a:rPr lang="en-US" dirty="0" err="1" smtClean="0"/>
              <a:t>Bahru</a:t>
            </a:r>
            <a:r>
              <a:rPr lang="en-US" dirty="0" smtClean="0"/>
              <a:t> @ Pinnacle) </a:t>
            </a: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9552" y="404664"/>
            <a:ext cx="8229600" cy="1143000"/>
          </a:xfrm>
        </p:spPr>
        <p:txBody>
          <a:bodyPr/>
          <a:lstStyle/>
          <a:p>
            <a:r>
              <a:rPr lang="en-SG" dirty="0" smtClean="0"/>
              <a:t>Use of Mathematical Language</a:t>
            </a:r>
            <a:endParaRPr lang="en-SG" dirty="0"/>
          </a:p>
        </p:txBody>
      </p:sp>
      <p:sp>
        <p:nvSpPr>
          <p:cNvPr id="14" name="Text Placeholder 13"/>
          <p:cNvSpPr>
            <a:spLocks noGrp="1"/>
          </p:cNvSpPr>
          <p:nvPr>
            <p:ph type="body" idx="1"/>
          </p:nvPr>
        </p:nvSpPr>
        <p:spPr/>
        <p:txBody>
          <a:bodyPr/>
          <a:lstStyle/>
          <a:p>
            <a:pPr algn="ctr"/>
            <a:r>
              <a:rPr lang="en-US" dirty="0" smtClean="0"/>
              <a:t>Research Lesson </a:t>
            </a:r>
            <a:endParaRPr lang="en-SG" dirty="0"/>
          </a:p>
        </p:txBody>
      </p:sp>
      <p:sp>
        <p:nvSpPr>
          <p:cNvPr id="15" name="Content Placeholder 14"/>
          <p:cNvSpPr>
            <a:spLocks noGrp="1"/>
          </p:cNvSpPr>
          <p:nvPr>
            <p:ph sz="half" idx="2"/>
          </p:nvPr>
        </p:nvSpPr>
        <p:spPr/>
        <p:txBody>
          <a:bodyPr/>
          <a:lstStyle/>
          <a:p>
            <a:r>
              <a:rPr lang="en-US" dirty="0" smtClean="0"/>
              <a:t>The water level is 5 cubes</a:t>
            </a:r>
            <a:endParaRPr lang="en-SG" dirty="0"/>
          </a:p>
        </p:txBody>
      </p:sp>
      <p:sp>
        <p:nvSpPr>
          <p:cNvPr id="16" name="Text Placeholder 15"/>
          <p:cNvSpPr>
            <a:spLocks noGrp="1"/>
          </p:cNvSpPr>
          <p:nvPr>
            <p:ph type="body" sz="quarter" idx="3"/>
          </p:nvPr>
        </p:nvSpPr>
        <p:spPr/>
        <p:txBody>
          <a:bodyPr>
            <a:normAutofit fontScale="92500" lnSpcReduction="20000"/>
          </a:bodyPr>
          <a:lstStyle/>
          <a:p>
            <a:pPr algn="ctr"/>
            <a:r>
              <a:rPr lang="en-SG" dirty="0" smtClean="0"/>
              <a:t>Comments and Recommendations</a:t>
            </a:r>
            <a:endParaRPr lang="en-SG" dirty="0"/>
          </a:p>
        </p:txBody>
      </p:sp>
      <p:sp>
        <p:nvSpPr>
          <p:cNvPr id="17" name="Content Placeholder 16"/>
          <p:cNvSpPr>
            <a:spLocks noGrp="1"/>
          </p:cNvSpPr>
          <p:nvPr>
            <p:ph sz="quarter" idx="4"/>
          </p:nvPr>
        </p:nvSpPr>
        <p:spPr/>
        <p:txBody>
          <a:bodyPr/>
          <a:lstStyle/>
          <a:p>
            <a:r>
              <a:rPr lang="en-US" dirty="0" smtClean="0"/>
              <a:t>The water level is as high as 5 cubes</a:t>
            </a:r>
            <a:endParaRPr lang="en-SG"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141" y="3212977"/>
            <a:ext cx="4880115" cy="3645024"/>
          </a:xfrm>
          <a:prstGeom prst="rect">
            <a:avLst/>
          </a:prstGeom>
        </p:spPr>
      </p:pic>
    </p:spTree>
    <p:extLst>
      <p:ext uri="{BB962C8B-B14F-4D97-AF65-F5344CB8AC3E}">
        <p14:creationId xmlns:p14="http://schemas.microsoft.com/office/powerpoint/2010/main" val="154757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Use of Questions to Extend Thinking</a:t>
            </a:r>
            <a:endParaRPr lang="en-SG" dirty="0"/>
          </a:p>
        </p:txBody>
      </p:sp>
      <p:sp>
        <p:nvSpPr>
          <p:cNvPr id="18" name="Content Placeholder 17"/>
          <p:cNvSpPr>
            <a:spLocks noGrp="1"/>
          </p:cNvSpPr>
          <p:nvPr>
            <p:ph idx="1"/>
          </p:nvPr>
        </p:nvSpPr>
        <p:spPr>
          <a:xfrm>
            <a:off x="204664" y="2244005"/>
            <a:ext cx="4474840" cy="3993307"/>
          </a:xfrm>
        </p:spPr>
        <p:txBody>
          <a:bodyPr/>
          <a:lstStyle/>
          <a:p>
            <a:r>
              <a:rPr lang="en-US" dirty="0" smtClean="0"/>
              <a:t>Which day has the most rainfall</a:t>
            </a:r>
            <a:r>
              <a:rPr lang="en-US" dirty="0" smtClean="0"/>
              <a:t>?</a:t>
            </a:r>
          </a:p>
          <a:p>
            <a:r>
              <a:rPr lang="en-US" dirty="0" smtClean="0"/>
              <a:t>Which day has th</a:t>
            </a:r>
            <a:r>
              <a:rPr lang="en-US" dirty="0" smtClean="0"/>
              <a:t>e least rainfall?</a:t>
            </a:r>
            <a:endParaRPr lang="en-US" dirty="0" smtClean="0"/>
          </a:p>
          <a:p>
            <a:r>
              <a:rPr lang="en-US" dirty="0" smtClean="0">
                <a:solidFill>
                  <a:srgbClr val="FF0000"/>
                </a:solidFill>
              </a:rPr>
              <a:t>How many cubes are there altogether?</a:t>
            </a:r>
            <a:endParaRPr lang="en-SG" dirty="0">
              <a:solidFill>
                <a:srgbClr val="FF0000"/>
              </a:solidFill>
            </a:endParaRPr>
          </a:p>
        </p:txBody>
      </p:sp>
      <p:sp>
        <p:nvSpPr>
          <p:cNvPr id="17" name="Text Placeholder 16"/>
          <p:cNvSpPr>
            <a:spLocks noGrp="1"/>
          </p:cNvSpPr>
          <p:nvPr>
            <p:ph type="body" idx="4294967295"/>
          </p:nvPr>
        </p:nvSpPr>
        <p:spPr>
          <a:xfrm>
            <a:off x="-252536" y="1646262"/>
            <a:ext cx="4040188" cy="639762"/>
          </a:xfrm>
        </p:spPr>
        <p:txBody>
          <a:bodyPr/>
          <a:lstStyle/>
          <a:p>
            <a:pPr marL="0" indent="0" algn="ctr">
              <a:buNone/>
            </a:pPr>
            <a:r>
              <a:rPr lang="en-US" dirty="0" smtClean="0"/>
              <a:t>	</a:t>
            </a:r>
            <a:r>
              <a:rPr lang="en-US" b="1" dirty="0" smtClean="0"/>
              <a:t>Research Lesson </a:t>
            </a:r>
            <a:endParaRPr lang="en-SG" b="1" dirty="0"/>
          </a:p>
        </p:txBody>
      </p:sp>
      <p:sp>
        <p:nvSpPr>
          <p:cNvPr id="19" name="Text Placeholder 18"/>
          <p:cNvSpPr>
            <a:spLocks noGrp="1"/>
          </p:cNvSpPr>
          <p:nvPr>
            <p:ph type="body" sz="quarter" idx="4294967295"/>
          </p:nvPr>
        </p:nvSpPr>
        <p:spPr>
          <a:xfrm>
            <a:off x="4849689" y="1646262"/>
            <a:ext cx="4041775" cy="639762"/>
          </a:xfrm>
        </p:spPr>
        <p:txBody>
          <a:bodyPr>
            <a:normAutofit fontScale="70000" lnSpcReduction="20000"/>
          </a:bodyPr>
          <a:lstStyle/>
          <a:p>
            <a:pPr marL="0" indent="0" algn="ctr">
              <a:buNone/>
            </a:pPr>
            <a:r>
              <a:rPr lang="en-US" b="1" dirty="0" smtClean="0"/>
              <a:t>Comments and Recommendations</a:t>
            </a:r>
            <a:endParaRPr lang="en-SG" b="1" dirty="0"/>
          </a:p>
        </p:txBody>
      </p:sp>
      <p:sp>
        <p:nvSpPr>
          <p:cNvPr id="20" name="Content Placeholder 19"/>
          <p:cNvSpPr>
            <a:spLocks noGrp="1"/>
          </p:cNvSpPr>
          <p:nvPr>
            <p:ph sz="quarter" idx="4294967295"/>
          </p:nvPr>
        </p:nvSpPr>
        <p:spPr>
          <a:xfrm>
            <a:off x="4849689" y="2286024"/>
            <a:ext cx="4041775" cy="3951288"/>
          </a:xfrm>
        </p:spPr>
        <p:txBody>
          <a:bodyPr>
            <a:normAutofit fontScale="92500" lnSpcReduction="20000"/>
          </a:bodyPr>
          <a:lstStyle/>
          <a:p>
            <a:pPr marL="0" indent="0">
              <a:buNone/>
            </a:pPr>
            <a:endParaRPr lang="en-US" dirty="0" smtClean="0"/>
          </a:p>
          <a:p>
            <a:endParaRPr lang="en-US" dirty="0" smtClean="0">
              <a:solidFill>
                <a:srgbClr val="FF0000"/>
              </a:solidFill>
            </a:endParaRPr>
          </a:p>
          <a:p>
            <a:r>
              <a:rPr lang="en-US" dirty="0" smtClean="0">
                <a:solidFill>
                  <a:srgbClr val="FF0000"/>
                </a:solidFill>
              </a:rPr>
              <a:t>Do you think we can find the total amount of rainfall over the 4 days?</a:t>
            </a:r>
          </a:p>
          <a:p>
            <a:r>
              <a:rPr lang="en-US" dirty="0" smtClean="0">
                <a:solidFill>
                  <a:srgbClr val="FF0000"/>
                </a:solidFill>
              </a:rPr>
              <a:t>How can you find the total amount of rainfall?</a:t>
            </a:r>
          </a:p>
        </p:txBody>
      </p:sp>
    </p:spTree>
    <p:extLst>
      <p:ext uri="{BB962C8B-B14F-4D97-AF65-F5344CB8AC3E}">
        <p14:creationId xmlns:p14="http://schemas.microsoft.com/office/powerpoint/2010/main" val="154757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5536" y="260648"/>
            <a:ext cx="8229600" cy="1143000"/>
          </a:xfrm>
        </p:spPr>
        <p:txBody>
          <a:bodyPr>
            <a:normAutofit fontScale="90000"/>
          </a:bodyPr>
          <a:lstStyle/>
          <a:p>
            <a:r>
              <a:rPr lang="en-SG" dirty="0" smtClean="0"/>
              <a:t>Use of Questions to Extend Thinking</a:t>
            </a:r>
            <a:endParaRPr lang="en-SG" dirty="0"/>
          </a:p>
        </p:txBody>
      </p:sp>
      <p:sp>
        <p:nvSpPr>
          <p:cNvPr id="17" name="Text Placeholder 16"/>
          <p:cNvSpPr>
            <a:spLocks noGrp="1"/>
          </p:cNvSpPr>
          <p:nvPr>
            <p:ph type="body" idx="1"/>
          </p:nvPr>
        </p:nvSpPr>
        <p:spPr/>
        <p:txBody>
          <a:bodyPr/>
          <a:lstStyle/>
          <a:p>
            <a:pPr algn="ctr"/>
            <a:r>
              <a:rPr lang="en-US" dirty="0" smtClean="0"/>
              <a:t>Research Lesson</a:t>
            </a:r>
            <a:endParaRPr lang="en-SG" dirty="0"/>
          </a:p>
        </p:txBody>
      </p:sp>
      <p:sp>
        <p:nvSpPr>
          <p:cNvPr id="18" name="Content Placeholder 17"/>
          <p:cNvSpPr>
            <a:spLocks noGrp="1"/>
          </p:cNvSpPr>
          <p:nvPr>
            <p:ph sz="half" idx="2"/>
          </p:nvPr>
        </p:nvSpPr>
        <p:spPr/>
        <p:txBody>
          <a:bodyPr/>
          <a:lstStyle/>
          <a:p>
            <a:r>
              <a:rPr lang="en-SG" dirty="0" smtClean="0"/>
              <a:t>The children used one-to-one counting </a:t>
            </a:r>
          </a:p>
          <a:p>
            <a:pPr marL="0" indent="0" algn="ctr">
              <a:buNone/>
            </a:pPr>
            <a:r>
              <a:rPr lang="en-SG" dirty="0" smtClean="0"/>
              <a:t>(6 + 2 + 1 + 4) </a:t>
            </a:r>
            <a:endParaRPr lang="en-SG" dirty="0"/>
          </a:p>
        </p:txBody>
      </p:sp>
      <p:sp>
        <p:nvSpPr>
          <p:cNvPr id="19" name="Text Placeholder 18"/>
          <p:cNvSpPr>
            <a:spLocks noGrp="1"/>
          </p:cNvSpPr>
          <p:nvPr>
            <p:ph type="body" sz="quarter" idx="3"/>
          </p:nvPr>
        </p:nvSpPr>
        <p:spPr/>
        <p:txBody>
          <a:bodyPr>
            <a:normAutofit fontScale="92500" lnSpcReduction="20000"/>
          </a:bodyPr>
          <a:lstStyle/>
          <a:p>
            <a:pPr algn="ctr"/>
            <a:r>
              <a:rPr lang="en-US" dirty="0" smtClean="0"/>
              <a:t>Comments and Recommendations</a:t>
            </a:r>
            <a:endParaRPr lang="en-SG" dirty="0"/>
          </a:p>
        </p:txBody>
      </p:sp>
      <p:sp>
        <p:nvSpPr>
          <p:cNvPr id="20" name="Content Placeholder 19"/>
          <p:cNvSpPr>
            <a:spLocks noGrp="1"/>
          </p:cNvSpPr>
          <p:nvPr>
            <p:ph sz="quarter" idx="4"/>
          </p:nvPr>
        </p:nvSpPr>
        <p:spPr>
          <a:xfrm>
            <a:off x="4645025" y="2174875"/>
            <a:ext cx="4391471" cy="3951288"/>
          </a:xfrm>
        </p:spPr>
        <p:txBody>
          <a:bodyPr/>
          <a:lstStyle/>
          <a:p>
            <a:r>
              <a:rPr lang="en-SG" dirty="0" smtClean="0"/>
              <a:t>Teacher could </a:t>
            </a:r>
            <a:r>
              <a:rPr lang="en-SG" dirty="0" smtClean="0">
                <a:solidFill>
                  <a:srgbClr val="FF0000"/>
                </a:solidFill>
              </a:rPr>
              <a:t>challenge advanced learners to think of another way of counting</a:t>
            </a:r>
          </a:p>
          <a:p>
            <a:r>
              <a:rPr lang="en-SG" dirty="0" smtClean="0">
                <a:solidFill>
                  <a:srgbClr val="FF0000"/>
                </a:solidFill>
              </a:rPr>
              <a:t>One alternative method is making 10 </a:t>
            </a:r>
            <a:endParaRPr lang="en-SG" dirty="0">
              <a:solidFill>
                <a:srgbClr val="FF0000"/>
              </a:solidFill>
            </a:endParaRPr>
          </a:p>
        </p:txBody>
      </p:sp>
      <p:sp>
        <p:nvSpPr>
          <p:cNvPr id="3" name="Rectangle 2"/>
          <p:cNvSpPr/>
          <p:nvPr/>
        </p:nvSpPr>
        <p:spPr>
          <a:xfrm>
            <a:off x="1475656" y="4509120"/>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12"/>
          <p:cNvSpPr/>
          <p:nvPr/>
        </p:nvSpPr>
        <p:spPr>
          <a:xfrm>
            <a:off x="2411760" y="4509120"/>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13"/>
          <p:cNvSpPr/>
          <p:nvPr/>
        </p:nvSpPr>
        <p:spPr>
          <a:xfrm>
            <a:off x="3347158" y="4509120"/>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4283262" y="4509120"/>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5219366" y="4509120"/>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p:cNvSpPr/>
          <p:nvPr/>
        </p:nvSpPr>
        <p:spPr>
          <a:xfrm>
            <a:off x="1475656" y="5301208"/>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22"/>
          <p:cNvSpPr/>
          <p:nvPr/>
        </p:nvSpPr>
        <p:spPr>
          <a:xfrm>
            <a:off x="2411760" y="5301208"/>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Rectangle 23"/>
          <p:cNvSpPr/>
          <p:nvPr/>
        </p:nvSpPr>
        <p:spPr>
          <a:xfrm>
            <a:off x="3347158" y="5301208"/>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4283262" y="5301208"/>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ectangle 25"/>
          <p:cNvSpPr/>
          <p:nvPr/>
        </p:nvSpPr>
        <p:spPr>
          <a:xfrm>
            <a:off x="5219366" y="5301208"/>
            <a:ext cx="9361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2627784" y="6093296"/>
            <a:ext cx="2664296" cy="369332"/>
          </a:xfrm>
          <a:prstGeom prst="rect">
            <a:avLst/>
          </a:prstGeom>
          <a:noFill/>
        </p:spPr>
        <p:txBody>
          <a:bodyPr wrap="square" rtlCol="0">
            <a:spAutoFit/>
          </a:bodyPr>
          <a:lstStyle/>
          <a:p>
            <a:r>
              <a:rPr lang="en-SG" dirty="0" smtClean="0"/>
              <a:t>Use of ten frames</a:t>
            </a:r>
            <a:endParaRPr lang="en-SG" dirty="0"/>
          </a:p>
        </p:txBody>
      </p:sp>
      <p:sp>
        <p:nvSpPr>
          <p:cNvPr id="5" name="Oval 4"/>
          <p:cNvSpPr/>
          <p:nvPr/>
        </p:nvSpPr>
        <p:spPr>
          <a:xfrm>
            <a:off x="1743306" y="46765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Oval 26"/>
          <p:cNvSpPr/>
          <p:nvPr/>
        </p:nvSpPr>
        <p:spPr>
          <a:xfrm>
            <a:off x="2651212" y="466969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Oval 27"/>
          <p:cNvSpPr/>
          <p:nvPr/>
        </p:nvSpPr>
        <p:spPr>
          <a:xfrm>
            <a:off x="3659324" y="46765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Oval 28"/>
          <p:cNvSpPr/>
          <p:nvPr/>
        </p:nvSpPr>
        <p:spPr>
          <a:xfrm>
            <a:off x="4522714" y="466025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Oval 29"/>
          <p:cNvSpPr/>
          <p:nvPr/>
        </p:nvSpPr>
        <p:spPr>
          <a:xfrm>
            <a:off x="5458818" y="46765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Oval 30"/>
          <p:cNvSpPr/>
          <p:nvPr/>
        </p:nvSpPr>
        <p:spPr>
          <a:xfrm>
            <a:off x="1743306" y="54095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54757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0648"/>
            <a:ext cx="8229600" cy="1143000"/>
          </a:xfrm>
        </p:spPr>
        <p:txBody>
          <a:bodyPr/>
          <a:lstStyle/>
          <a:p>
            <a:r>
              <a:rPr lang="en-SG" dirty="0" smtClean="0"/>
              <a:t>Reflection </a:t>
            </a:r>
            <a:r>
              <a:rPr lang="en-SG" dirty="0" smtClean="0"/>
              <a:t>from Teachers</a:t>
            </a:r>
            <a:endParaRPr lang="en-SG" dirty="0"/>
          </a:p>
        </p:txBody>
      </p:sp>
      <p:sp>
        <p:nvSpPr>
          <p:cNvPr id="9" name="Content Placeholder 8"/>
          <p:cNvSpPr>
            <a:spLocks noGrp="1"/>
          </p:cNvSpPr>
          <p:nvPr>
            <p:ph idx="1"/>
          </p:nvPr>
        </p:nvSpPr>
        <p:spPr/>
        <p:txBody>
          <a:bodyPr/>
          <a:lstStyle/>
          <a:p>
            <a:r>
              <a:rPr lang="en-US" dirty="0" smtClean="0"/>
              <a:t>“Use </a:t>
            </a:r>
            <a:r>
              <a:rPr lang="en-US" dirty="0" smtClean="0"/>
              <a:t>more accurate terms (mathematical language</a:t>
            </a:r>
            <a:r>
              <a:rPr lang="en-US" dirty="0" smtClean="0"/>
              <a:t>)”</a:t>
            </a:r>
            <a:endParaRPr lang="en-US" dirty="0" smtClean="0"/>
          </a:p>
          <a:p>
            <a:r>
              <a:rPr lang="en-US" dirty="0" smtClean="0"/>
              <a:t>“Listen </a:t>
            </a:r>
            <a:r>
              <a:rPr lang="en-US" dirty="0"/>
              <a:t>carefully to the children’s </a:t>
            </a:r>
            <a:r>
              <a:rPr lang="en-US" dirty="0" smtClean="0"/>
              <a:t>responses in order to </a:t>
            </a:r>
            <a:r>
              <a:rPr lang="en-US" dirty="0"/>
              <a:t>extend their </a:t>
            </a:r>
            <a:r>
              <a:rPr lang="en-US" dirty="0" smtClean="0"/>
              <a:t>learning”</a:t>
            </a:r>
            <a:endParaRPr lang="en-US" dirty="0"/>
          </a:p>
          <a:p>
            <a:pPr marL="0" indent="0">
              <a:buNone/>
            </a:pPr>
            <a:endParaRPr lang="en-SG"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77072"/>
            <a:ext cx="3672408" cy="278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926570"/>
            <a:ext cx="4095609" cy="303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47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653136"/>
            <a:ext cx="1519672" cy="2116209"/>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57583">
            <a:off x="545018" y="4352338"/>
            <a:ext cx="1452761" cy="210752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653136"/>
            <a:ext cx="1458849" cy="206261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27102">
            <a:off x="7116818" y="4448861"/>
            <a:ext cx="1540610" cy="2117519"/>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SG" dirty="0" smtClean="0"/>
              <a:t>Sharing with </a:t>
            </a:r>
            <a:r>
              <a:rPr lang="en-SG" dirty="0"/>
              <a:t>F</a:t>
            </a:r>
            <a:r>
              <a:rPr lang="en-SG" dirty="0" smtClean="0"/>
              <a:t>raternity and Beyond </a:t>
            </a:r>
            <a:endParaRPr lang="en-SG" dirty="0"/>
          </a:p>
        </p:txBody>
      </p:sp>
      <p:sp>
        <p:nvSpPr>
          <p:cNvPr id="3" name="Content Placeholder 2"/>
          <p:cNvSpPr>
            <a:spLocks noGrp="1"/>
          </p:cNvSpPr>
          <p:nvPr>
            <p:ph idx="1"/>
          </p:nvPr>
        </p:nvSpPr>
        <p:spPr>
          <a:xfrm>
            <a:off x="357926" y="1185277"/>
            <a:ext cx="8229600" cy="4525963"/>
          </a:xfrm>
        </p:spPr>
        <p:txBody>
          <a:bodyPr>
            <a:normAutofit/>
          </a:bodyPr>
          <a:lstStyle/>
          <a:p>
            <a:pPr marL="914400" lvl="2" indent="0">
              <a:buNone/>
            </a:pPr>
            <a:endParaRPr lang="en-SG" sz="1800" dirty="0" smtClean="0"/>
          </a:p>
          <a:p>
            <a:pPr lvl="1">
              <a:buFont typeface="Arial" pitchFamily="34" charset="0"/>
              <a:buChar char="•"/>
            </a:pPr>
            <a:r>
              <a:rPr lang="en-SG" dirty="0" smtClean="0"/>
              <a:t>Conducted open research lessons for educators from other centres</a:t>
            </a:r>
          </a:p>
          <a:p>
            <a:pPr lvl="1">
              <a:buFont typeface="Arial" pitchFamily="34" charset="0"/>
              <a:buChar char="•"/>
            </a:pPr>
            <a:r>
              <a:rPr lang="en-SG" dirty="0" smtClean="0"/>
              <a:t>Presented at conferences (e.g. WALS, PECERA)</a:t>
            </a:r>
          </a:p>
          <a:p>
            <a:pPr lvl="1">
              <a:buFont typeface="Arial" pitchFamily="34" charset="0"/>
              <a:buChar char="•"/>
            </a:pPr>
            <a:r>
              <a:rPr lang="en-SG" dirty="0"/>
              <a:t>P</a:t>
            </a:r>
            <a:r>
              <a:rPr lang="en-SG" dirty="0" smtClean="0"/>
              <a:t>ublications of DVDs (i.e. Voices) and books (i.e. Teacher Research Through Lesson Study, and The Art of Reflection in Lesson Study, Vol. 1)</a:t>
            </a:r>
          </a:p>
          <a:p>
            <a:pPr lvl="1">
              <a:buFont typeface="Arial" pitchFamily="34" charset="0"/>
              <a:buChar char="•"/>
            </a:pPr>
            <a:endParaRPr lang="en-SG" sz="2200" dirty="0"/>
          </a:p>
        </p:txBody>
      </p:sp>
    </p:spTree>
    <p:extLst>
      <p:ext uri="{BB962C8B-B14F-4D97-AF65-F5344CB8AC3E}">
        <p14:creationId xmlns:p14="http://schemas.microsoft.com/office/powerpoint/2010/main" val="3455201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91264" cy="5937523"/>
          </a:xfrm>
        </p:spPr>
        <p:txBody>
          <a:bodyPr/>
          <a:lstStyle/>
          <a:p>
            <a:pPr marL="342900" lvl="1" indent="-342900">
              <a:buFont typeface="Arial" pitchFamily="34" charset="0"/>
              <a:buChar char="•"/>
            </a:pPr>
            <a:r>
              <a:rPr lang="en-SG" sz="2400" dirty="0"/>
              <a:t>Featured in national newspaper, The Straits Times</a:t>
            </a:r>
          </a:p>
          <a:p>
            <a:pPr marL="0" indent="0">
              <a:buNone/>
            </a:pPr>
            <a:endParaRPr lang="en-SG" dirty="0"/>
          </a:p>
        </p:txBody>
      </p:sp>
      <p:pic>
        <p:nvPicPr>
          <p:cNvPr id="1026" name="Picture 2" descr="G:\553598_10151844659374876_39275265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364394" cy="605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9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2276872"/>
            <a:ext cx="7772400" cy="1470025"/>
          </a:xfrm>
        </p:spPr>
        <p:txBody>
          <a:bodyPr/>
          <a:lstStyle/>
          <a:p>
            <a:r>
              <a:rPr lang="en-SG" dirty="0" smtClean="0"/>
              <a:t>Thank You!</a:t>
            </a:r>
            <a:endParaRPr lang="en-SG" dirty="0"/>
          </a:p>
        </p:txBody>
      </p:sp>
      <p:sp>
        <p:nvSpPr>
          <p:cNvPr id="5" name="Subtitle 4"/>
          <p:cNvSpPr>
            <a:spLocks noGrp="1"/>
          </p:cNvSpPr>
          <p:nvPr>
            <p:ph type="subTitle" idx="1"/>
          </p:nvPr>
        </p:nvSpPr>
        <p:spPr/>
        <p:txBody>
          <a:bodyPr/>
          <a:lstStyle/>
          <a:p>
            <a:r>
              <a:rPr lang="en-SG" dirty="0" smtClean="0">
                <a:solidFill>
                  <a:schemeClr val="tx1"/>
                </a:solidFill>
                <a:hlinkClick r:id="rId2"/>
              </a:rPr>
              <a:t>peggyfoo@hotmail.com</a:t>
            </a:r>
            <a:endParaRPr lang="en-SG" dirty="0" smtClean="0">
              <a:solidFill>
                <a:schemeClr val="tx1"/>
              </a:solidFill>
            </a:endParaRPr>
          </a:p>
          <a:p>
            <a:r>
              <a:rPr lang="en-SG" dirty="0" smtClean="0">
                <a:solidFill>
                  <a:schemeClr val="tx1"/>
                </a:solidFill>
              </a:rPr>
              <a:t>magdalneheng@yahoo.co.uk</a:t>
            </a:r>
            <a:endParaRPr lang="en-SG" dirty="0">
              <a:solidFill>
                <a:schemeClr val="tx1"/>
              </a:solidFill>
            </a:endParaRPr>
          </a:p>
        </p:txBody>
      </p:sp>
    </p:spTree>
    <p:extLst>
      <p:ext uri="{BB962C8B-B14F-4D97-AF65-F5344CB8AC3E}">
        <p14:creationId xmlns:p14="http://schemas.microsoft.com/office/powerpoint/2010/main" val="375548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Landscape</a:t>
            </a:r>
            <a:endParaRPr lang="en-SG" dirty="0"/>
          </a:p>
        </p:txBody>
      </p:sp>
      <p:sp>
        <p:nvSpPr>
          <p:cNvPr id="3" name="Content Placeholder 2"/>
          <p:cNvSpPr>
            <a:spLocks noGrp="1"/>
          </p:cNvSpPr>
          <p:nvPr>
            <p:ph idx="1"/>
          </p:nvPr>
        </p:nvSpPr>
        <p:spPr>
          <a:xfrm>
            <a:off x="457200" y="908720"/>
            <a:ext cx="8229600" cy="4525963"/>
          </a:xfrm>
        </p:spPr>
        <p:txBody>
          <a:bodyPr>
            <a:noAutofit/>
          </a:bodyPr>
          <a:lstStyle/>
          <a:p>
            <a:pPr>
              <a:buNone/>
            </a:pPr>
            <a:endParaRPr lang="en-SG" sz="2800" dirty="0" smtClean="0"/>
          </a:p>
          <a:p>
            <a:r>
              <a:rPr lang="en-SG" sz="2800" b="1" dirty="0" smtClean="0"/>
              <a:t>Kindergartens</a:t>
            </a:r>
            <a:r>
              <a:rPr lang="en-SG" sz="2800" dirty="0" smtClean="0"/>
              <a:t/>
            </a:r>
            <a:br>
              <a:rPr lang="en-SG" sz="2800" dirty="0" smtClean="0"/>
            </a:br>
            <a:r>
              <a:rPr lang="en-SG" sz="2800" dirty="0" smtClean="0"/>
              <a:t>Kindergartens provide a 4-year pre-school developmental programme for children from 2.5 to 6 years of age (consist of Nursery 1 &amp; 2, Kindergarten 1&amp;2. </a:t>
            </a:r>
          </a:p>
          <a:p>
            <a:endParaRPr lang="en-SG" sz="2800" dirty="0" smtClean="0"/>
          </a:p>
          <a:p>
            <a:r>
              <a:rPr lang="en-SG" sz="2800" b="1" dirty="0" smtClean="0"/>
              <a:t>Child Care Centres</a:t>
            </a:r>
            <a:r>
              <a:rPr lang="en-SG" sz="2800" dirty="0" smtClean="0"/>
              <a:t/>
            </a:r>
            <a:br>
              <a:rPr lang="en-SG" sz="2800" dirty="0" smtClean="0"/>
            </a:br>
            <a:r>
              <a:rPr lang="en-SG" sz="2800" dirty="0" smtClean="0"/>
              <a:t>Child care centres provide child care services for children aged 18 months and 6 years old. Several centres also provide infant care programmes for infants aged between 2 to 18 months old. </a:t>
            </a:r>
            <a:endParaRPr lang="en-SG"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Landscape</a:t>
            </a:r>
            <a:endParaRPr lang="en-SG" dirty="0"/>
          </a:p>
        </p:txBody>
      </p:sp>
      <p:sp>
        <p:nvSpPr>
          <p:cNvPr id="3" name="Content Placeholder 2"/>
          <p:cNvSpPr>
            <a:spLocks noGrp="1"/>
          </p:cNvSpPr>
          <p:nvPr>
            <p:ph idx="1"/>
          </p:nvPr>
        </p:nvSpPr>
        <p:spPr/>
        <p:txBody>
          <a:bodyPr>
            <a:normAutofit lnSpcReduction="10000"/>
          </a:bodyPr>
          <a:lstStyle/>
          <a:p>
            <a:r>
              <a:rPr lang="en-US" dirty="0" smtClean="0"/>
              <a:t>Early childhood education (below 7 years old) is not part of the formal education in Singapore</a:t>
            </a:r>
          </a:p>
          <a:p>
            <a:r>
              <a:rPr lang="en-US" dirty="0" smtClean="0"/>
              <a:t>Quality of teaching and learning in preschools is uneven</a:t>
            </a:r>
          </a:p>
          <a:p>
            <a:r>
              <a:rPr lang="en-US" dirty="0" smtClean="0"/>
              <a:t>A strong call from public to revamp the early childhood sector</a:t>
            </a:r>
          </a:p>
          <a:p>
            <a:r>
              <a:rPr lang="en-US" dirty="0" smtClean="0"/>
              <a:t>The government stepped in to revamp and regulate the whole sector officially in 2013</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Childhood Development Agency (ECDA) 1 April 2013 </a:t>
            </a:r>
            <a:endParaRPr lang="en-SG" b="1" dirty="0"/>
          </a:p>
        </p:txBody>
      </p:sp>
      <p:sp>
        <p:nvSpPr>
          <p:cNvPr id="3" name="Content Placeholder 2"/>
          <p:cNvSpPr>
            <a:spLocks noGrp="1"/>
          </p:cNvSpPr>
          <p:nvPr>
            <p:ph idx="1"/>
          </p:nvPr>
        </p:nvSpPr>
        <p:spPr>
          <a:xfrm>
            <a:off x="457200" y="1711349"/>
            <a:ext cx="8229600" cy="4525963"/>
          </a:xfrm>
        </p:spPr>
        <p:txBody>
          <a:bodyPr>
            <a:normAutofit/>
          </a:bodyPr>
          <a:lstStyle/>
          <a:p>
            <a:r>
              <a:rPr lang="en-US" dirty="0" smtClean="0"/>
              <a:t>Enhance the quality of teaching and learning</a:t>
            </a:r>
          </a:p>
          <a:p>
            <a:r>
              <a:rPr lang="en-US" dirty="0" smtClean="0"/>
              <a:t>Develop a Continuing Professional Development (CPD) Framework for early childhood educators (in-service)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pPr algn="r"/>
            <a:r>
              <a:rPr lang="en-US" dirty="0"/>
              <a:t/>
            </a:r>
            <a:br>
              <a:rPr lang="en-US" dirty="0"/>
            </a:br>
            <a:r>
              <a:rPr lang="en-US" dirty="0" smtClean="0"/>
              <a:t>PAP </a:t>
            </a:r>
            <a:r>
              <a:rPr lang="en-US" dirty="0"/>
              <a:t>Community Foundation (PCF) </a:t>
            </a:r>
            <a:br>
              <a:rPr lang="en-US" dirty="0"/>
            </a:br>
            <a:endParaRPr lang="en-SG" dirty="0"/>
          </a:p>
        </p:txBody>
      </p:sp>
      <p:sp>
        <p:nvSpPr>
          <p:cNvPr id="3" name="Content Placeholder 2"/>
          <p:cNvSpPr>
            <a:spLocks noGrp="1"/>
          </p:cNvSpPr>
          <p:nvPr>
            <p:ph idx="1"/>
          </p:nvPr>
        </p:nvSpPr>
        <p:spPr/>
        <p:txBody>
          <a:bodyPr>
            <a:noAutofit/>
          </a:bodyPr>
          <a:lstStyle/>
          <a:p>
            <a:pPr marL="354013" indent="-354013">
              <a:spcBef>
                <a:spcPts val="0"/>
              </a:spcBef>
              <a:spcAft>
                <a:spcPts val="1800"/>
              </a:spcAft>
            </a:pPr>
            <a:r>
              <a:rPr lang="en-US" sz="2800" dirty="0" smtClean="0"/>
              <a:t>Set </a:t>
            </a:r>
            <a:r>
              <a:rPr lang="en-US" sz="2800" dirty="0" smtClean="0"/>
              <a:t>up in the early 1960s to help prepare children for entry into primary </a:t>
            </a:r>
            <a:r>
              <a:rPr lang="en-US" sz="2800" dirty="0" smtClean="0"/>
              <a:t>schools</a:t>
            </a:r>
          </a:p>
          <a:p>
            <a:pPr marL="354013" indent="-354013">
              <a:spcBef>
                <a:spcPts val="0"/>
              </a:spcBef>
              <a:spcAft>
                <a:spcPts val="1800"/>
              </a:spcAft>
            </a:pPr>
            <a:r>
              <a:rPr lang="en-SG" sz="2800" dirty="0" smtClean="0"/>
              <a:t>Provide </a:t>
            </a:r>
            <a:r>
              <a:rPr lang="en-SG" sz="2800" dirty="0"/>
              <a:t>affordable preschool </a:t>
            </a:r>
            <a:r>
              <a:rPr lang="en-SG" sz="2800" dirty="0" smtClean="0"/>
              <a:t>education</a:t>
            </a:r>
          </a:p>
          <a:p>
            <a:pPr marL="354013" indent="-354013">
              <a:spcBef>
                <a:spcPts val="0"/>
              </a:spcBef>
              <a:spcAft>
                <a:spcPts val="1800"/>
              </a:spcAft>
            </a:pPr>
            <a:r>
              <a:rPr lang="en-SG" sz="2800" dirty="0" smtClean="0"/>
              <a:t> </a:t>
            </a:r>
            <a:r>
              <a:rPr lang="en-US" sz="2800" dirty="0"/>
              <a:t>In 1986, the People's Action Party set up its charitable arm, the PAP Community Foundation (PCF) </a:t>
            </a:r>
          </a:p>
          <a:p>
            <a:r>
              <a:rPr lang="en-SG" sz="2800" dirty="0" smtClean="0"/>
              <a:t>We </a:t>
            </a:r>
            <a:r>
              <a:rPr lang="en-SG" sz="2800" dirty="0" smtClean="0"/>
              <a:t>have </a:t>
            </a:r>
            <a:r>
              <a:rPr lang="en-SG" sz="2800" dirty="0" smtClean="0"/>
              <a:t>more </a:t>
            </a:r>
            <a:r>
              <a:rPr lang="en-SG" sz="2800" dirty="0" smtClean="0"/>
              <a:t>than 300 kindergartens &amp; childcare centres in heartlands of Singapore</a:t>
            </a:r>
          </a:p>
          <a:p>
            <a:endParaRPr lang="en-SG" dirty="0"/>
          </a:p>
          <a:p>
            <a:endParaRPr lang="en-SG" sz="2200" dirty="0"/>
          </a:p>
        </p:txBody>
      </p:sp>
      <p:pic>
        <p:nvPicPr>
          <p:cNvPr id="4" name="Picture 8" descr="community_PC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7338"/>
            <a:ext cx="1033462" cy="966787"/>
          </a:xfrm>
          <a:prstGeom prst="rect">
            <a:avLst/>
          </a:prstGeom>
          <a:blipFill>
            <a:blip r:embed="rId4"/>
            <a:tile tx="0" ty="0" sx="100000" sy="100000" flip="none" algn="tl"/>
          </a:blip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esktop\PCF TANJONG PAGAR OPENING CEREMONRY\Selection Photos\134.JPG"/>
          <p:cNvPicPr>
            <a:picLocks noChangeAspect="1" noChangeArrowheads="1"/>
          </p:cNvPicPr>
          <p:nvPr/>
        </p:nvPicPr>
        <p:blipFill>
          <a:blip r:embed="rId2" cstate="print"/>
          <a:srcRect l="20000" r="20000"/>
          <a:stretch>
            <a:fillRect/>
          </a:stretch>
        </p:blipFill>
        <p:spPr>
          <a:xfrm>
            <a:off x="0" y="0"/>
            <a:ext cx="6172200" cy="6858000"/>
          </a:xfrm>
          <a:prstGeom prst="rect">
            <a:avLst/>
          </a:prstGeom>
          <a:noFill/>
          <a:ln w="9525"/>
        </p:spPr>
      </p:pic>
      <p:sp>
        <p:nvSpPr>
          <p:cNvPr id="8" name="Text Placeholder 2"/>
          <p:cNvSpPr txBox="1">
            <a:spLocks/>
          </p:cNvSpPr>
          <p:nvPr/>
        </p:nvSpPr>
        <p:spPr>
          <a:xfrm>
            <a:off x="72008" y="76200"/>
            <a:ext cx="2771800" cy="760512"/>
          </a:xfrm>
          <a:prstGeom prst="rect">
            <a:avLst/>
          </a:prstGeom>
        </p:spPr>
        <p:txBody>
          <a:bodyPr anchor="ctr"/>
          <a:lstStyle/>
          <a:p>
            <a:pPr marL="342900" marR="0" lvl="0" indent="-342900" algn="l" defTabSz="914400" rtl="0" eaLnBrk="1" fontAlgn="auto" latinLnBrk="0" hangingPunct="1">
              <a:spcAft>
                <a:spcPts val="600"/>
              </a:spcAft>
              <a:buClrTx/>
              <a:buSzTx/>
              <a:tabLst/>
              <a:defRPr/>
            </a:pPr>
            <a:r>
              <a:rPr kumimoji="0" lang="en-US" sz="1400" b="1" i="1" u="none" strike="noStrike" kern="1200" cap="none" spc="0" normalizeH="0" baseline="0" noProof="0" dirty="0" smtClean="0">
                <a:ln>
                  <a:noFill/>
                </a:ln>
                <a:solidFill>
                  <a:schemeClr val="tx1"/>
                </a:solidFill>
                <a:effectLst/>
                <a:uLnTx/>
                <a:uFillTx/>
                <a:latin typeface="Century Gothic" pitchFamily="34" charset="0"/>
                <a:ea typeface="+mn-ea"/>
                <a:cs typeface="+mn-cs"/>
              </a:rPr>
              <a:t>PAP Community Foundation  </a:t>
            </a:r>
          </a:p>
          <a:p>
            <a:pPr marR="0" lvl="0" algn="l" defTabSz="914400" rtl="0" eaLnBrk="1" fontAlgn="auto" latinLnBrk="0" hangingPunct="1">
              <a:spcBef>
                <a:spcPct val="0"/>
              </a:spcBef>
              <a:spcAft>
                <a:spcPts val="0"/>
              </a:spcAft>
              <a:buClrTx/>
              <a:buSzTx/>
              <a:tabLst/>
              <a:defRPr/>
            </a:pPr>
            <a:r>
              <a:rPr kumimoji="0" lang="en-US" sz="1400" b="1" i="1" u="none" strike="noStrike" kern="1200" cap="none" spc="0" normalizeH="0" baseline="0" noProof="0" dirty="0" err="1" smtClean="0">
                <a:ln>
                  <a:noFill/>
                </a:ln>
                <a:solidFill>
                  <a:schemeClr val="tx1"/>
                </a:solidFill>
                <a:effectLst/>
                <a:uLnTx/>
                <a:uFillTx/>
                <a:latin typeface="Century Gothic" pitchFamily="34" charset="0"/>
                <a:ea typeface="+mn-ea"/>
                <a:cs typeface="+mn-cs"/>
              </a:rPr>
              <a:t>Tanjong</a:t>
            </a:r>
            <a:r>
              <a:rPr kumimoji="0" lang="en-US" sz="1400" b="1" i="1" u="none" strike="noStrike" kern="1200" cap="none" spc="0" normalizeH="0" baseline="0" noProof="0" dirty="0" smtClean="0">
                <a:ln>
                  <a:noFill/>
                </a:ln>
                <a:solidFill>
                  <a:schemeClr val="tx1"/>
                </a:solidFill>
                <a:effectLst/>
                <a:uLnTx/>
                <a:uFillTx/>
                <a:latin typeface="Century Gothic" pitchFamily="34" charset="0"/>
                <a:ea typeface="+mn-ea"/>
                <a:cs typeface="+mn-cs"/>
              </a:rPr>
              <a:t> </a:t>
            </a:r>
            <a:r>
              <a:rPr kumimoji="0" lang="en-US" sz="1400" b="1" i="1" u="none" strike="noStrike" kern="1200" cap="none" spc="0" normalizeH="0" baseline="0" noProof="0" dirty="0" err="1" smtClean="0">
                <a:ln>
                  <a:noFill/>
                </a:ln>
                <a:solidFill>
                  <a:schemeClr val="tx1"/>
                </a:solidFill>
                <a:effectLst/>
                <a:uLnTx/>
                <a:uFillTx/>
                <a:latin typeface="Century Gothic" pitchFamily="34" charset="0"/>
                <a:ea typeface="+mn-ea"/>
                <a:cs typeface="+mn-cs"/>
              </a:rPr>
              <a:t>Paga</a:t>
            </a:r>
            <a:r>
              <a:rPr lang="en-US" sz="1400" b="1" i="1" dirty="0" smtClean="0">
                <a:latin typeface="Century Gothic" pitchFamily="34" charset="0"/>
              </a:rPr>
              <a:t>r – T</a:t>
            </a:r>
            <a:r>
              <a:rPr kumimoji="0" lang="en-US" sz="1400" b="1" i="1" u="none" strike="noStrike" kern="1200" cap="none" spc="0" normalizeH="0" baseline="0" noProof="0" dirty="0" err="1" smtClean="0">
                <a:ln>
                  <a:noFill/>
                </a:ln>
                <a:solidFill>
                  <a:schemeClr val="tx1"/>
                </a:solidFill>
                <a:effectLst/>
                <a:uLnTx/>
                <a:uFillTx/>
                <a:latin typeface="Century Gothic" pitchFamily="34" charset="0"/>
                <a:ea typeface="+mn-ea"/>
                <a:cs typeface="+mn-cs"/>
              </a:rPr>
              <a:t>iong</a:t>
            </a:r>
            <a:r>
              <a:rPr kumimoji="0" lang="en-US" sz="1400" b="1" i="1" u="none" strike="noStrike" kern="1200" cap="none" spc="0" normalizeH="0" baseline="0" noProof="0" dirty="0" smtClean="0">
                <a:ln>
                  <a:noFill/>
                </a:ln>
                <a:solidFill>
                  <a:schemeClr val="tx1"/>
                </a:solidFill>
                <a:effectLst/>
                <a:uLnTx/>
                <a:uFillTx/>
                <a:latin typeface="Century Gothic" pitchFamily="34" charset="0"/>
                <a:ea typeface="+mn-ea"/>
                <a:cs typeface="+mn-cs"/>
              </a:rPr>
              <a:t> </a:t>
            </a:r>
            <a:r>
              <a:rPr kumimoji="0" lang="en-US" sz="1400" b="1" i="1" u="none" strike="noStrike" kern="1200" cap="none" spc="0" normalizeH="0" baseline="0" noProof="0" dirty="0" err="1" smtClean="0">
                <a:ln>
                  <a:noFill/>
                </a:ln>
                <a:solidFill>
                  <a:schemeClr val="tx1"/>
                </a:solidFill>
                <a:effectLst/>
                <a:uLnTx/>
                <a:uFillTx/>
                <a:latin typeface="Century Gothic" pitchFamily="34" charset="0"/>
                <a:ea typeface="+mn-ea"/>
                <a:cs typeface="+mn-cs"/>
              </a:rPr>
              <a:t>Bahru</a:t>
            </a:r>
            <a:r>
              <a:rPr lang="en-US" sz="1400" b="1" i="1" dirty="0" smtClean="0">
                <a:latin typeface="Century Gothic" pitchFamily="34" charset="0"/>
              </a:rPr>
              <a:t> </a:t>
            </a:r>
            <a:r>
              <a:rPr kumimoji="0" lang="en-US" sz="1400" b="1" i="1" u="none" strike="noStrike" kern="1200" cap="none" spc="0" normalizeH="0" baseline="0" noProof="0" dirty="0" smtClean="0">
                <a:ln>
                  <a:noFill/>
                </a:ln>
                <a:solidFill>
                  <a:schemeClr val="tx1"/>
                </a:solidFill>
                <a:effectLst/>
                <a:uLnTx/>
                <a:uFillTx/>
                <a:latin typeface="Century Gothic" pitchFamily="34" charset="0"/>
                <a:ea typeface="+mn-ea"/>
                <a:cs typeface="+mn-cs"/>
              </a:rPr>
              <a:t>Education Centre</a:t>
            </a:r>
            <a:r>
              <a:rPr kumimoji="0" lang="en-US" sz="1400" b="1" i="1" u="none" strike="noStrike" kern="1200" cap="none" spc="0" normalizeH="0" noProof="0" dirty="0" smtClean="0">
                <a:ln>
                  <a:noFill/>
                </a:ln>
                <a:solidFill>
                  <a:schemeClr val="tx1"/>
                </a:solidFill>
                <a:effectLst/>
                <a:uLnTx/>
                <a:uFillTx/>
                <a:latin typeface="Century Gothic" pitchFamily="34" charset="0"/>
                <a:ea typeface="+mn-ea"/>
                <a:cs typeface="+mn-cs"/>
              </a:rPr>
              <a:t> @ </a:t>
            </a:r>
            <a:r>
              <a:rPr kumimoji="0" lang="en-US" sz="1400" b="1" i="1" u="none" strike="noStrike" kern="1200" cap="none" spc="0" normalizeH="0" baseline="0" noProof="0" dirty="0" smtClean="0">
                <a:ln>
                  <a:noFill/>
                </a:ln>
                <a:solidFill>
                  <a:schemeClr val="tx1"/>
                </a:solidFill>
                <a:effectLst/>
                <a:uLnTx/>
                <a:uFillTx/>
                <a:latin typeface="Century Gothic" pitchFamily="34" charset="0"/>
                <a:ea typeface="+mn-ea"/>
                <a:cs typeface="+mn-cs"/>
              </a:rPr>
              <a:t>Pinnacle </a:t>
            </a:r>
            <a:endParaRPr kumimoji="0" lang="en-SG" sz="14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9" name="TextBox 3"/>
          <p:cNvSpPr txBox="1">
            <a:spLocks noChangeArrowheads="1"/>
          </p:cNvSpPr>
          <p:nvPr/>
        </p:nvSpPr>
        <p:spPr bwMode="auto">
          <a:xfrm>
            <a:off x="6248400" y="990600"/>
            <a:ext cx="2514600" cy="5386090"/>
          </a:xfrm>
          <a:prstGeom prst="rect">
            <a:avLst/>
          </a:prstGeom>
          <a:noFill/>
          <a:ln w="9525">
            <a:noFill/>
            <a:miter lim="800000"/>
            <a:headEnd/>
            <a:tailEnd/>
          </a:ln>
        </p:spPr>
        <p:txBody>
          <a:bodyPr>
            <a:spAutoFit/>
          </a:bodyPr>
          <a:lstStyle/>
          <a:p>
            <a:pPr marL="177800" indent="-177800">
              <a:buFont typeface="Arial" pitchFamily="34" charset="0"/>
              <a:buChar char="•"/>
            </a:pPr>
            <a:endParaRPr lang="en-US" dirty="0" smtClean="0">
              <a:latin typeface="Century Gothic" pitchFamily="34" charset="0"/>
            </a:endParaRPr>
          </a:p>
          <a:p>
            <a:pPr marL="177800" indent="-177800">
              <a:buFont typeface="Arial" pitchFamily="34" charset="0"/>
              <a:buChar char="•"/>
            </a:pPr>
            <a:r>
              <a:rPr lang="en-US" dirty="0" smtClean="0">
                <a:latin typeface="Century Gothic" pitchFamily="34" charset="0"/>
              </a:rPr>
              <a:t>1 </a:t>
            </a:r>
            <a:r>
              <a:rPr lang="en-US" sz="1800" dirty="0" smtClean="0">
                <a:latin typeface="Century Gothic" pitchFamily="34" charset="0"/>
              </a:rPr>
              <a:t>of </a:t>
            </a:r>
            <a:r>
              <a:rPr lang="en-US" sz="1800" dirty="0">
                <a:latin typeface="Century Gothic" pitchFamily="34" charset="0"/>
              </a:rPr>
              <a:t>the 5 centres who pioneered the project on Lesson Study </a:t>
            </a:r>
            <a:r>
              <a:rPr lang="en-US" dirty="0" smtClean="0">
                <a:latin typeface="Century Gothic" pitchFamily="34" charset="0"/>
              </a:rPr>
              <a:t>in 2009</a:t>
            </a:r>
            <a:endParaRPr lang="en-US" sz="1800" dirty="0">
              <a:latin typeface="Century Gothic" pitchFamily="34" charset="0"/>
            </a:endParaRPr>
          </a:p>
          <a:p>
            <a:pPr marL="177800" indent="-177800">
              <a:buFont typeface="Arial" pitchFamily="34" charset="0"/>
              <a:buChar char="•"/>
            </a:pPr>
            <a:endParaRPr lang="en-US" sz="1800" dirty="0">
              <a:latin typeface="Century Gothic" pitchFamily="34" charset="0"/>
            </a:endParaRPr>
          </a:p>
          <a:p>
            <a:pPr marL="177800" indent="-177800">
              <a:buFont typeface="Arial" pitchFamily="34" charset="0"/>
              <a:buChar char="•"/>
            </a:pPr>
            <a:r>
              <a:rPr lang="en-US" sz="1800" dirty="0" smtClean="0">
                <a:latin typeface="Century Gothic" pitchFamily="34" charset="0"/>
              </a:rPr>
              <a:t>The </a:t>
            </a:r>
            <a:r>
              <a:rPr lang="en-US" sz="1800" dirty="0">
                <a:latin typeface="Century Gothic" pitchFamily="34" charset="0"/>
              </a:rPr>
              <a:t>only centre who </a:t>
            </a:r>
            <a:r>
              <a:rPr lang="en-US" sz="1800" dirty="0" smtClean="0">
                <a:latin typeface="Century Gothic" pitchFamily="34" charset="0"/>
              </a:rPr>
              <a:t>sustains </a:t>
            </a:r>
            <a:r>
              <a:rPr lang="en-US" sz="1800" dirty="0">
                <a:latin typeface="Century Gothic" pitchFamily="34" charset="0"/>
              </a:rPr>
              <a:t>the practice since 2009</a:t>
            </a:r>
          </a:p>
          <a:p>
            <a:pPr marL="177800" indent="-177800">
              <a:buFont typeface="Arial" pitchFamily="34" charset="0"/>
              <a:buChar char="•"/>
            </a:pPr>
            <a:endParaRPr lang="en-US" sz="1800" dirty="0" smtClean="0">
              <a:latin typeface="Century Gothic" pitchFamily="34" charset="0"/>
            </a:endParaRPr>
          </a:p>
          <a:p>
            <a:pPr marL="177800" indent="-177800">
              <a:buFont typeface="Arial" pitchFamily="34" charset="0"/>
              <a:buChar char="•"/>
            </a:pPr>
            <a:r>
              <a:rPr lang="en-US" dirty="0" smtClean="0">
                <a:latin typeface="Century Gothic" pitchFamily="34" charset="0"/>
              </a:rPr>
              <a:t>Lesson study was even showcased to </a:t>
            </a:r>
            <a:r>
              <a:rPr lang="en-US" sz="1800" dirty="0" smtClean="0">
                <a:latin typeface="Century Gothic" pitchFamily="34" charset="0"/>
              </a:rPr>
              <a:t>our Ex-Minister </a:t>
            </a:r>
            <a:r>
              <a:rPr lang="en-US" sz="1800" dirty="0">
                <a:latin typeface="Century Gothic" pitchFamily="34" charset="0"/>
              </a:rPr>
              <a:t>Mentor Lee </a:t>
            </a:r>
            <a:r>
              <a:rPr lang="en-US" sz="1800" dirty="0" err="1">
                <a:latin typeface="Century Gothic" pitchFamily="34" charset="0"/>
              </a:rPr>
              <a:t>Kuan</a:t>
            </a:r>
            <a:r>
              <a:rPr lang="en-US" sz="1800" dirty="0">
                <a:latin typeface="Century Gothic" pitchFamily="34" charset="0"/>
              </a:rPr>
              <a:t> </a:t>
            </a:r>
            <a:r>
              <a:rPr lang="en-US" sz="1800" dirty="0" smtClean="0">
                <a:latin typeface="Century Gothic" pitchFamily="34" charset="0"/>
              </a:rPr>
              <a:t>Yew at our opening ceremon</a:t>
            </a:r>
            <a:r>
              <a:rPr lang="en-US" dirty="0" smtClean="0">
                <a:latin typeface="Century Gothic" pitchFamily="34" charset="0"/>
              </a:rPr>
              <a:t>y (2010)</a:t>
            </a:r>
            <a:r>
              <a:rPr lang="en-US" sz="2000" dirty="0"/>
              <a:t/>
            </a:r>
            <a:br>
              <a:rPr lang="en-US" sz="2000" dirty="0"/>
            </a:br>
            <a:endParaRPr lang="en-SG"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68760"/>
            <a:ext cx="8229600" cy="4525963"/>
          </a:xfrm>
        </p:spPr>
        <p:txBody>
          <a:bodyPr/>
          <a:lstStyle/>
          <a:p>
            <a:r>
              <a:rPr lang="en-SG" dirty="0"/>
              <a:t>6 teachers in the learning team</a:t>
            </a:r>
          </a:p>
          <a:p>
            <a:r>
              <a:rPr lang="en-SG" dirty="0"/>
              <a:t>1 principal, 1 vice-principal, 4 teachers (mostly beginning teachers) </a:t>
            </a:r>
          </a:p>
          <a:p>
            <a:endParaRPr lang="en-SG" dirty="0"/>
          </a:p>
        </p:txBody>
      </p:sp>
      <p:graphicFrame>
        <p:nvGraphicFramePr>
          <p:cNvPr id="4" name="Diagram 3"/>
          <p:cNvGraphicFramePr/>
          <p:nvPr>
            <p:extLst>
              <p:ext uri="{D42A27DB-BD31-4B8C-83A1-F6EECF244321}">
                <p14:modId xmlns:p14="http://schemas.microsoft.com/office/powerpoint/2010/main" val="4136490215"/>
              </p:ext>
            </p:extLst>
          </p:nvPr>
        </p:nvGraphicFramePr>
        <p:xfrm>
          <a:off x="827584" y="2636912"/>
          <a:ext cx="72728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p:txBody>
          <a:bodyPr>
            <a:normAutofit/>
          </a:bodyPr>
          <a:lstStyle/>
          <a:p>
            <a:r>
              <a:rPr lang="en-SG" dirty="0" smtClean="0"/>
              <a:t>Profile of Teachers (2013)</a:t>
            </a:r>
            <a:endParaRPr lang="en-SG" dirty="0"/>
          </a:p>
        </p:txBody>
      </p:sp>
    </p:spTree>
    <p:extLst>
      <p:ext uri="{BB962C8B-B14F-4D97-AF65-F5344CB8AC3E}">
        <p14:creationId xmlns:p14="http://schemas.microsoft.com/office/powerpoint/2010/main" val="214805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800" y="332656"/>
            <a:ext cx="8229600" cy="1143000"/>
          </a:xfrm>
        </p:spPr>
        <p:txBody>
          <a:bodyPr/>
          <a:lstStyle/>
          <a:p>
            <a:r>
              <a:rPr lang="en-SG" dirty="0" smtClean="0"/>
              <a:t>Research Theme</a:t>
            </a:r>
            <a:endParaRPr lang="en-SG" dirty="0"/>
          </a:p>
        </p:txBody>
      </p:sp>
      <p:sp>
        <p:nvSpPr>
          <p:cNvPr id="4" name="Content Placeholder 3"/>
          <p:cNvSpPr>
            <a:spLocks noGrp="1"/>
          </p:cNvSpPr>
          <p:nvPr>
            <p:ph idx="1"/>
          </p:nvPr>
        </p:nvSpPr>
        <p:spPr>
          <a:xfrm>
            <a:off x="467544" y="1700808"/>
            <a:ext cx="8229600" cy="4525963"/>
          </a:xfrm>
        </p:spPr>
        <p:txBody>
          <a:bodyPr/>
          <a:lstStyle/>
          <a:p>
            <a:r>
              <a:rPr lang="en-US" dirty="0" smtClean="0"/>
              <a:t>How </a:t>
            </a:r>
            <a:r>
              <a:rPr lang="en-US" dirty="0"/>
              <a:t>can </a:t>
            </a:r>
            <a:r>
              <a:rPr lang="en-US" dirty="0" smtClean="0"/>
              <a:t>we help all children learn by </a:t>
            </a:r>
            <a:r>
              <a:rPr lang="en-US" dirty="0" smtClean="0">
                <a:solidFill>
                  <a:srgbClr val="FF0000"/>
                </a:solidFill>
              </a:rPr>
              <a:t>differentiating</a:t>
            </a:r>
            <a:r>
              <a:rPr lang="en-US" dirty="0" smtClean="0"/>
              <a:t> </a:t>
            </a:r>
            <a:r>
              <a:rPr lang="en-US" dirty="0"/>
              <a:t>our teaching </a:t>
            </a:r>
            <a:r>
              <a:rPr lang="en-US" dirty="0" smtClean="0"/>
              <a:t>practices?</a:t>
            </a:r>
            <a:endParaRPr lang="en-SG" dirty="0"/>
          </a:p>
        </p:txBody>
      </p:sp>
    </p:spTree>
    <p:extLst>
      <p:ext uri="{BB962C8B-B14F-4D97-AF65-F5344CB8AC3E}">
        <p14:creationId xmlns:p14="http://schemas.microsoft.com/office/powerpoint/2010/main" val="765102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862</Words>
  <Application>Microsoft Office PowerPoint</Application>
  <PresentationFormat>On-screen Show (4:3)</PresentationFormat>
  <Paragraphs>200</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Lesson Study in Early Childhood Sector (Singapore) </vt:lpstr>
      <vt:lpstr>Content</vt:lpstr>
      <vt:lpstr>Early Childhood Landscape</vt:lpstr>
      <vt:lpstr>Early Childhood Landscape</vt:lpstr>
      <vt:lpstr>Early Childhood Development Agency (ECDA) 1 April 2013 </vt:lpstr>
      <vt:lpstr> PAP Community Foundation (PCF)  </vt:lpstr>
      <vt:lpstr>PowerPoint Presentation</vt:lpstr>
      <vt:lpstr>Profile of Teachers (2013)</vt:lpstr>
      <vt:lpstr>Research Theme</vt:lpstr>
      <vt:lpstr>Lesson Study Cycle</vt:lpstr>
      <vt:lpstr>Theme: Rain and Floods</vt:lpstr>
      <vt:lpstr>PowerPoint Presentation</vt:lpstr>
      <vt:lpstr>Lesson on Measuring Rainfall  for a K2 Class</vt:lpstr>
      <vt:lpstr>PowerPoint Presentation</vt:lpstr>
      <vt:lpstr>Tuning-in Activity </vt:lpstr>
      <vt:lpstr>Measuring Rainfall using Non-Standard Unit</vt:lpstr>
      <vt:lpstr>Watch a video clip  (Creating a pictograph)</vt:lpstr>
      <vt:lpstr>PowerPoint Presentation</vt:lpstr>
      <vt:lpstr>Professional Learning</vt:lpstr>
      <vt:lpstr>Use of Mathematical Language</vt:lpstr>
      <vt:lpstr>Use of Questions to Extend Thinking</vt:lpstr>
      <vt:lpstr>Use of Questions to Extend Thinking</vt:lpstr>
      <vt:lpstr>Reflection from Teachers</vt:lpstr>
      <vt:lpstr>Sharing with Fraternity and Beyond </vt:lpstr>
      <vt:lpstr>PowerPoint Presentation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at APEC</dc:title>
  <dc:creator>peggy</dc:creator>
  <cp:lastModifiedBy>Magdaline</cp:lastModifiedBy>
  <cp:revision>74</cp:revision>
  <dcterms:created xsi:type="dcterms:W3CDTF">2014-01-30T02:42:20Z</dcterms:created>
  <dcterms:modified xsi:type="dcterms:W3CDTF">2014-02-14T04:59:38Z</dcterms:modified>
</cp:coreProperties>
</file>